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3"/>
  </p:notesMasterIdLst>
  <p:sldIdLst>
    <p:sldId id="256" r:id="rId2"/>
    <p:sldId id="273" r:id="rId3"/>
    <p:sldId id="258" r:id="rId4"/>
    <p:sldId id="259" r:id="rId5"/>
    <p:sldId id="257" r:id="rId6"/>
    <p:sldId id="274" r:id="rId7"/>
    <p:sldId id="275" r:id="rId8"/>
    <p:sldId id="276" r:id="rId9"/>
    <p:sldId id="261" r:id="rId10"/>
    <p:sldId id="260" r:id="rId11"/>
    <p:sldId id="262" r:id="rId12"/>
    <p:sldId id="263" r:id="rId13"/>
    <p:sldId id="264" r:id="rId14"/>
    <p:sldId id="265" r:id="rId15"/>
    <p:sldId id="267" r:id="rId16"/>
    <p:sldId id="268" r:id="rId17"/>
    <p:sldId id="266" r:id="rId18"/>
    <p:sldId id="269" r:id="rId19"/>
    <p:sldId id="270" r:id="rId20"/>
    <p:sldId id="271" r:id="rId21"/>
    <p:sldId id="272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00"/>
    <p:restoredTop sz="94577"/>
  </p:normalViewPr>
  <p:slideViewPr>
    <p:cSldViewPr snapToGrid="0" snapToObjects="1">
      <p:cViewPr varScale="1">
        <p:scale>
          <a:sx n="87" d="100"/>
          <a:sy n="87" d="100"/>
        </p:scale>
        <p:origin x="2088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046DAF-EF52-E54C-BF5F-A49B191F01C0}" type="datetimeFigureOut">
              <a:rPr lang="en-US" smtClean="0"/>
              <a:t>4/3/20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63F6EB-F8F3-5E45-8A51-D57309A51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422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63F6EB-F8F3-5E45-8A51-D57309A5142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995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63F6EB-F8F3-5E45-8A51-D57309A5142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36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BAAF7-CBDC-7D42-8924-52AAA3DC78D5}" type="datetimeFigureOut">
              <a:rPr lang="en-US" smtClean="0"/>
              <a:t>4/3/20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A5A76-2798-1042-A32A-1F08FBB86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055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BAAF7-CBDC-7D42-8924-52AAA3DC78D5}" type="datetimeFigureOut">
              <a:rPr lang="en-US" smtClean="0"/>
              <a:t>4/3/20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A5A76-2798-1042-A32A-1F08FBB86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75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BAAF7-CBDC-7D42-8924-52AAA3DC78D5}" type="datetimeFigureOut">
              <a:rPr lang="en-US" smtClean="0"/>
              <a:t>4/3/20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A5A76-2798-1042-A32A-1F08FBB86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5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BAAF7-CBDC-7D42-8924-52AAA3DC78D5}" type="datetimeFigureOut">
              <a:rPr lang="en-US" smtClean="0"/>
              <a:t>4/3/20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A5A76-2798-1042-A32A-1F08FBB86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05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BAAF7-CBDC-7D42-8924-52AAA3DC78D5}" type="datetimeFigureOut">
              <a:rPr lang="en-US" smtClean="0"/>
              <a:t>4/3/20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A5A76-2798-1042-A32A-1F08FBB86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582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BAAF7-CBDC-7D42-8924-52AAA3DC78D5}" type="datetimeFigureOut">
              <a:rPr lang="en-US" smtClean="0"/>
              <a:t>4/3/20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A5A76-2798-1042-A32A-1F08FBB86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459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BAAF7-CBDC-7D42-8924-52AAA3DC78D5}" type="datetimeFigureOut">
              <a:rPr lang="en-US" smtClean="0"/>
              <a:t>4/3/20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A5A76-2798-1042-A32A-1F08FBB86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276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BAAF7-CBDC-7D42-8924-52AAA3DC78D5}" type="datetimeFigureOut">
              <a:rPr lang="en-US" smtClean="0"/>
              <a:t>4/3/20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A5A76-2798-1042-A32A-1F08FBB86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110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BAAF7-CBDC-7D42-8924-52AAA3DC78D5}" type="datetimeFigureOut">
              <a:rPr lang="en-US" smtClean="0"/>
              <a:t>4/3/20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A5A76-2798-1042-A32A-1F08FBB86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01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BAAF7-CBDC-7D42-8924-52AAA3DC78D5}" type="datetimeFigureOut">
              <a:rPr lang="en-US" smtClean="0"/>
              <a:t>4/3/20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A5A76-2798-1042-A32A-1F08FBB86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180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BAAF7-CBDC-7D42-8924-52AAA3DC78D5}" type="datetimeFigureOut">
              <a:rPr lang="en-US" smtClean="0"/>
              <a:t>4/3/20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A5A76-2798-1042-A32A-1F08FBB86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430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6BAAF7-CBDC-7D42-8924-52AAA3DC78D5}" type="datetimeFigureOut">
              <a:rPr lang="en-US" smtClean="0"/>
              <a:t>4/3/20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A5A76-2798-1042-A32A-1F08FBB86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517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itinfozone.com/2g3g4g5g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41DAB-D937-5942-9F6F-101D02BE01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3005656"/>
            <a:ext cx="9143999" cy="1139198"/>
          </a:xfrm>
        </p:spPr>
        <p:txBody>
          <a:bodyPr>
            <a:normAutofit fontScale="90000"/>
          </a:bodyPr>
          <a:lstStyle/>
          <a:p>
            <a:r>
              <a:rPr lang="en-US" sz="3675" dirty="0"/>
              <a:t>CSE570 Spring 2020</a:t>
            </a:r>
            <a:br>
              <a:rPr lang="en-US" dirty="0"/>
            </a:br>
            <a:r>
              <a:rPr lang="en-US" dirty="0"/>
              <a:t>Wireless and Mobile Networks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Cellular Networks - 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307C51-6C16-D045-9D8A-A4C1307D0E36}"/>
              </a:ext>
            </a:extLst>
          </p:cNvPr>
          <p:cNvSpPr txBox="1"/>
          <p:nvPr/>
        </p:nvSpPr>
        <p:spPr>
          <a:xfrm>
            <a:off x="3642286" y="4607028"/>
            <a:ext cx="1859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Mallesham</a:t>
            </a:r>
            <a:r>
              <a:rPr lang="en-US" dirty="0"/>
              <a:t> </a:t>
            </a:r>
            <a:r>
              <a:rPr lang="en-US" dirty="0" err="1"/>
              <a:t>Dasari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261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3AFC5-208C-944D-947B-511866DC6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Cellular Network Architecture (LTE)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47CC17-933B-5043-8A6D-78F6DE7683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36" r="27123"/>
          <a:stretch/>
        </p:blipFill>
        <p:spPr>
          <a:xfrm>
            <a:off x="3277902" y="2501642"/>
            <a:ext cx="811161" cy="27874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D34569-2AA2-5B40-9ABE-0A6CA46DB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50374" y="2999401"/>
            <a:ext cx="1791928" cy="1791928"/>
          </a:xfrm>
          <a:prstGeom prst="rect">
            <a:avLst/>
          </a:prstGeom>
        </p:spPr>
      </p:pic>
      <p:pic>
        <p:nvPicPr>
          <p:cNvPr id="8" name="Picture 7" descr="A picture containing map&#10;&#10;Description automatically generated">
            <a:extLst>
              <a:ext uri="{FF2B5EF4-FFF2-40B4-BE49-F238E27FC236}">
                <a16:creationId xmlns:a16="http://schemas.microsoft.com/office/drawing/2014/main" id="{5610AF26-0954-3145-A522-91011D5F30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0437" y="2999401"/>
            <a:ext cx="1739900" cy="1473200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C813FAC-0B3D-3E45-BABD-CD1E50B12896}"/>
              </a:ext>
            </a:extLst>
          </p:cNvPr>
          <p:cNvSpPr/>
          <p:nvPr/>
        </p:nvSpPr>
        <p:spPr>
          <a:xfrm>
            <a:off x="4518751" y="3147038"/>
            <a:ext cx="2071997" cy="13255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Datacenter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E9FC0F-2707-C548-B886-EBDD8C1231CB}"/>
              </a:ext>
            </a:extLst>
          </p:cNvPr>
          <p:cNvSpPr txBox="1"/>
          <p:nvPr/>
        </p:nvSpPr>
        <p:spPr>
          <a:xfrm>
            <a:off x="3013330" y="5437660"/>
            <a:ext cx="1340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Base Station</a:t>
            </a:r>
          </a:p>
          <a:p>
            <a:pPr algn="ctr"/>
            <a:r>
              <a:rPr lang="en-US" dirty="0"/>
              <a:t>(</a:t>
            </a:r>
            <a:r>
              <a:rPr lang="en-US" dirty="0" err="1"/>
              <a:t>eNodeB</a:t>
            </a:r>
            <a:r>
              <a:rPr lang="en-US" dirty="0"/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5E5C18-FE1E-7D4A-A6C2-0CEF8DA810A6}"/>
              </a:ext>
            </a:extLst>
          </p:cNvPr>
          <p:cNvSpPr txBox="1"/>
          <p:nvPr/>
        </p:nvSpPr>
        <p:spPr>
          <a:xfrm>
            <a:off x="1107248" y="4791329"/>
            <a:ext cx="1835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Phone</a:t>
            </a:r>
          </a:p>
          <a:p>
            <a:pPr algn="ctr"/>
            <a:r>
              <a:rPr lang="en-US" dirty="0"/>
              <a:t>(User Equipment)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1E3D1B-A0BA-AA46-8ADB-6DB367B6860E}"/>
              </a:ext>
            </a:extLst>
          </p:cNvPr>
          <p:cNvSpPr txBox="1"/>
          <p:nvPr/>
        </p:nvSpPr>
        <p:spPr>
          <a:xfrm>
            <a:off x="4453678" y="4531693"/>
            <a:ext cx="2202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EPC</a:t>
            </a:r>
          </a:p>
          <a:p>
            <a:pPr algn="ctr"/>
            <a:r>
              <a:rPr lang="en-US" dirty="0"/>
              <a:t>(Evolved Packet Core)</a:t>
            </a:r>
          </a:p>
        </p:txBody>
      </p:sp>
    </p:spTree>
    <p:extLst>
      <p:ext uri="{BB962C8B-B14F-4D97-AF65-F5344CB8AC3E}">
        <p14:creationId xmlns:p14="http://schemas.microsoft.com/office/powerpoint/2010/main" val="8658050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8EA7E-D9C3-1F44-BDD1-82A2B5D52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Access Procedure</a:t>
            </a:r>
          </a:p>
        </p:txBody>
      </p:sp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0BC42488-74DF-3A4E-81E2-061D885E6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121" y="1902716"/>
            <a:ext cx="6703757" cy="45174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9C456D4-C6DA-B841-A54F-F3C5601FB62B}"/>
              </a:ext>
            </a:extLst>
          </p:cNvPr>
          <p:cNvSpPr/>
          <p:nvPr/>
        </p:nvSpPr>
        <p:spPr>
          <a:xfrm>
            <a:off x="6493777" y="6311899"/>
            <a:ext cx="19355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Verdana" panose="020B0604030504040204" pitchFamily="34" charset="0"/>
              </a:rPr>
              <a:t>Zafar Qazi's lecture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786403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E7224-B803-8448-9180-0A4EA2875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Access Procedure</a:t>
            </a:r>
          </a:p>
        </p:txBody>
      </p:sp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6C9E776-73BC-0049-BDAE-6217677C5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019" y="2201779"/>
            <a:ext cx="6449961" cy="40736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0BBB541-E115-1B45-98ED-F2BEF4F17C87}"/>
              </a:ext>
            </a:extLst>
          </p:cNvPr>
          <p:cNvSpPr/>
          <p:nvPr/>
        </p:nvSpPr>
        <p:spPr>
          <a:xfrm>
            <a:off x="6493777" y="6311899"/>
            <a:ext cx="19355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Verdana" panose="020B0604030504040204" pitchFamily="34" charset="0"/>
              </a:rPr>
              <a:t>Zafar Qazi's lecture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79693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D54DF-0D6F-2B4C-B478-1C022FE4C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Access Procedure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200406DC-FDE2-A447-AEED-AD9BCE571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606" y="2080838"/>
            <a:ext cx="6313539" cy="419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545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FBAE4-8CA1-2D4B-B379-916B9ABAD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Architecture (LTE)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340C8B78-D53D-F04F-BE15-D4F17AFA3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1535"/>
            <a:ext cx="9144000" cy="364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3612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D75D0-E9D0-524B-A690-A286D0AB7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Radio Access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63A9BB-DB2B-474B-85C1-9F3F268DA0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Access and coordinate the Radio resources</a:t>
            </a:r>
          </a:p>
          <a:p>
            <a:r>
              <a:rPr lang="en-US" dirty="0"/>
              <a:t>RAN Controller</a:t>
            </a:r>
          </a:p>
          <a:p>
            <a:pPr lvl="1"/>
            <a:r>
              <a:rPr lang="en-US" dirty="0"/>
              <a:t>Radio resource management</a:t>
            </a:r>
          </a:p>
          <a:p>
            <a:pPr lvl="1"/>
            <a:r>
              <a:rPr lang="en-US" dirty="0"/>
              <a:t>Coordinate with EPC for mobility, handover</a:t>
            </a:r>
          </a:p>
          <a:p>
            <a:pPr lvl="1"/>
            <a:r>
              <a:rPr lang="en-US" dirty="0"/>
              <a:t>Data encryption </a:t>
            </a:r>
          </a:p>
          <a:p>
            <a:r>
              <a:rPr lang="en-US" dirty="0"/>
              <a:t>Physical Layer</a:t>
            </a:r>
          </a:p>
          <a:p>
            <a:pPr lvl="1"/>
            <a:r>
              <a:rPr lang="en-US" dirty="0"/>
              <a:t>TDD, FDD</a:t>
            </a:r>
          </a:p>
          <a:p>
            <a:pPr lvl="1"/>
            <a:r>
              <a:rPr lang="en-US" dirty="0"/>
              <a:t>OFDM</a:t>
            </a:r>
          </a:p>
          <a:p>
            <a:pPr lvl="1"/>
            <a:r>
              <a:rPr lang="en-US" dirty="0"/>
              <a:t>MIMO</a:t>
            </a:r>
          </a:p>
          <a:p>
            <a:endParaRPr lang="en-US" dirty="0"/>
          </a:p>
        </p:txBody>
      </p:sp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95780947-7DD6-2441-8E9B-9F9B1380F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1511" y="3546474"/>
            <a:ext cx="2832100" cy="29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4856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F0C39-9EA8-1A4E-8EA9-F78A0626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Evolved Packet Core (EPC)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B73F2-5830-AC4E-9B2A-E012C14AD7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Mobility Management Entity (MME)</a:t>
            </a:r>
          </a:p>
          <a:p>
            <a:pPr lvl="1"/>
            <a:r>
              <a:rPr lang="en-US" dirty="0"/>
              <a:t>Control plane</a:t>
            </a:r>
          </a:p>
          <a:p>
            <a:pPr lvl="1"/>
            <a:r>
              <a:rPr lang="en-US" dirty="0"/>
              <a:t>Signaling related to mobility</a:t>
            </a:r>
          </a:p>
          <a:p>
            <a:r>
              <a:rPr lang="en-US" dirty="0"/>
              <a:t>Serving and PDN Gateways ( S-P/GW)</a:t>
            </a:r>
          </a:p>
          <a:p>
            <a:pPr lvl="1"/>
            <a:r>
              <a:rPr lang="en-US" dirty="0"/>
              <a:t>Data plane</a:t>
            </a:r>
          </a:p>
          <a:p>
            <a:pPr lvl="1"/>
            <a:r>
              <a:rPr lang="en-US" dirty="0"/>
              <a:t>Transport users’ data to and from external networks</a:t>
            </a:r>
          </a:p>
          <a:p>
            <a:pPr lvl="1"/>
            <a:r>
              <a:rPr lang="en-US" dirty="0"/>
              <a:t>SGW routes the incoming and outgoing IP packets</a:t>
            </a:r>
          </a:p>
          <a:p>
            <a:pPr lvl="1"/>
            <a:r>
              <a:rPr lang="en-US" dirty="0"/>
              <a:t>PGW: IP allocation, policy control, charging etc.</a:t>
            </a:r>
          </a:p>
          <a:p>
            <a:r>
              <a:rPr lang="en-US" dirty="0"/>
              <a:t>Home Subscriber Server (HSS)</a:t>
            </a:r>
          </a:p>
          <a:p>
            <a:pPr lvl="1"/>
            <a:r>
              <a:rPr lang="en-US" dirty="0"/>
              <a:t>A database that contains user-related and subscriber-related information</a:t>
            </a:r>
          </a:p>
          <a:p>
            <a:pPr lvl="1"/>
            <a:r>
              <a:rPr lang="en-US" dirty="0"/>
              <a:t>Supports mobility management, call and session setup, user authentication and access authorization</a:t>
            </a:r>
          </a:p>
        </p:txBody>
      </p:sp>
    </p:spTree>
    <p:extLst>
      <p:ext uri="{BB962C8B-B14F-4D97-AF65-F5344CB8AC3E}">
        <p14:creationId xmlns:p14="http://schemas.microsoft.com/office/powerpoint/2010/main" val="28004585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142661-383B-7F4E-8867-CF966D86F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363" y="2861187"/>
            <a:ext cx="5140828" cy="39968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09E127-705B-7F4F-9802-098256D53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7321" y="274614"/>
            <a:ext cx="5388691" cy="917984"/>
          </a:xfrm>
        </p:spPr>
        <p:txBody>
          <a:bodyPr/>
          <a:lstStyle/>
          <a:p>
            <a:pPr algn="r"/>
            <a:r>
              <a:rPr lang="en-US" dirty="0"/>
              <a:t>UE Attach</a:t>
            </a:r>
          </a:p>
        </p:txBody>
      </p:sp>
      <p:pic>
        <p:nvPicPr>
          <p:cNvPr id="6" name="Picture 5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514E7854-43C7-CD42-B2E7-FA2B009B6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00" y="112386"/>
            <a:ext cx="6695768" cy="671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5251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EFBE1-F650-4B40-8134-7A3B2654F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UE Detach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E8992098-1B8E-074F-9A2A-70BB3F2F5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827" y="1809748"/>
            <a:ext cx="7918523" cy="416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9663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C4CDC-F497-1F4A-A0AE-61356C375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Service Request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E7260B7E-0885-DB47-869F-A8D6F576A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621" y="1842728"/>
            <a:ext cx="7434591" cy="433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690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5E292-D59B-744A-8C29-C586CAF6F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Cellular Vs. </a:t>
            </a:r>
            <a:r>
              <a:rPr lang="en-US" dirty="0" err="1"/>
              <a:t>WiFi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AC2D65-86D9-B843-9D34-114198B1D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291" y="1951601"/>
            <a:ext cx="5251418" cy="295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6326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77AEE-27EE-CF4C-8D16-FD129409E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Handover</a:t>
            </a:r>
          </a:p>
        </p:txBody>
      </p:sp>
      <p:pic>
        <p:nvPicPr>
          <p:cNvPr id="4" name="Picture 3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32B28FD4-45F0-EE4D-B9E0-780E58998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238" y="1883096"/>
            <a:ext cx="6651523" cy="444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6875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61FC38-A65C-754B-A138-756150A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Summary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2BB30A-537E-3440-BB41-FD22338DEB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Evolution of Cellular Networks </a:t>
            </a:r>
          </a:p>
          <a:p>
            <a:r>
              <a:rPr lang="en-US" dirty="0"/>
              <a:t>LTE architecture</a:t>
            </a:r>
          </a:p>
          <a:p>
            <a:pPr lvl="1"/>
            <a:r>
              <a:rPr lang="en-US" dirty="0"/>
              <a:t>UE, RAN, Core</a:t>
            </a:r>
          </a:p>
          <a:p>
            <a:r>
              <a:rPr lang="en-US" dirty="0"/>
              <a:t>Procedures</a:t>
            </a:r>
          </a:p>
        </p:txBody>
      </p:sp>
    </p:spTree>
    <p:extLst>
      <p:ext uri="{BB962C8B-B14F-4D97-AF65-F5344CB8AC3E}">
        <p14:creationId xmlns:p14="http://schemas.microsoft.com/office/powerpoint/2010/main" val="45051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AC2CB6F-298A-D14E-952C-DC84B1FBDF37}"/>
              </a:ext>
            </a:extLst>
          </p:cNvPr>
          <p:cNvSpPr/>
          <p:nvPr/>
        </p:nvSpPr>
        <p:spPr>
          <a:xfrm>
            <a:off x="6493777" y="6311899"/>
            <a:ext cx="19355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Verdana" panose="020B0604030504040204" pitchFamily="34" charset="0"/>
              </a:rPr>
              <a:t>Zafar Qazi's lecture</a:t>
            </a:r>
            <a:endParaRPr lang="en-US" sz="1400" dirty="0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06C119C7-1A03-5F46-8584-5B2FD756D8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59"/>
          <a:stretch/>
        </p:blipFill>
        <p:spPr>
          <a:xfrm>
            <a:off x="1236789" y="1430594"/>
            <a:ext cx="6670421" cy="409138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B488A262-0559-AB4D-BD14-674A5B134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72851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Cellular Networks - Today</a:t>
            </a:r>
          </a:p>
        </p:txBody>
      </p:sp>
    </p:spTree>
    <p:extLst>
      <p:ext uri="{BB962C8B-B14F-4D97-AF65-F5344CB8AC3E}">
        <p14:creationId xmlns:p14="http://schemas.microsoft.com/office/powerpoint/2010/main" val="915537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AC2CB6F-298A-D14E-952C-DC84B1FBDF37}"/>
              </a:ext>
            </a:extLst>
          </p:cNvPr>
          <p:cNvSpPr/>
          <p:nvPr/>
        </p:nvSpPr>
        <p:spPr>
          <a:xfrm>
            <a:off x="6493777" y="6311899"/>
            <a:ext cx="19355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Verdana" panose="020B0604030504040204" pitchFamily="34" charset="0"/>
              </a:rPr>
              <a:t>Zafar Qazi's lecture</a:t>
            </a:r>
            <a:endParaRPr lang="en-US" sz="140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488A262-0559-AB4D-BD14-674A5B134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654" y="255422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Why Cellular Networks - Today</a:t>
            </a: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A5313839-69C8-B44F-B63C-BA6FC11CD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654" y="1381616"/>
            <a:ext cx="7169764" cy="409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035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8637E-B95E-3047-853A-6491C4ED8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Brief History Cellular Networks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4D8BC8-2CC0-504C-BC3F-7098E696F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231" y="1904837"/>
            <a:ext cx="6909538" cy="30483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A667792-59BA-7241-83FF-FDF54FC70AF1}"/>
              </a:ext>
            </a:extLst>
          </p:cNvPr>
          <p:cNvSpPr/>
          <p:nvPr/>
        </p:nvSpPr>
        <p:spPr>
          <a:xfrm>
            <a:off x="2875926" y="5604076"/>
            <a:ext cx="33921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https://itinfozone.com/2g3g4g5g/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097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ird&#10;&#10;Description automatically generated">
            <a:extLst>
              <a:ext uri="{FF2B5EF4-FFF2-40B4-BE49-F238E27FC236}">
                <a16:creationId xmlns:a16="http://schemas.microsoft.com/office/drawing/2014/main" id="{ED4DD294-7D6F-F140-8FC9-431742210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990" y="891055"/>
            <a:ext cx="6808019" cy="50758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C196B02-C61B-4A4E-AF52-16B21F395999}"/>
              </a:ext>
            </a:extLst>
          </p:cNvPr>
          <p:cNvSpPr/>
          <p:nvPr/>
        </p:nvSpPr>
        <p:spPr>
          <a:xfrm>
            <a:off x="6493777" y="6311899"/>
            <a:ext cx="19355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Verdana" panose="020B0604030504040204" pitchFamily="34" charset="0"/>
              </a:rPr>
              <a:t>Zafar Qazi's lecture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68895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47A7E257-91FB-7E4B-B395-0D7428FC9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134" y="845676"/>
            <a:ext cx="7075731" cy="516664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268D8C-457A-C34C-81DE-AB6903A633AC}"/>
              </a:ext>
            </a:extLst>
          </p:cNvPr>
          <p:cNvSpPr/>
          <p:nvPr/>
        </p:nvSpPr>
        <p:spPr>
          <a:xfrm>
            <a:off x="6493777" y="6311899"/>
            <a:ext cx="19355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Verdana" panose="020B0604030504040204" pitchFamily="34" charset="0"/>
              </a:rPr>
              <a:t>Zafar Qazi's lecture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9845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C3B5006-A99D-C044-B043-3C7B2DB3E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958" y="1072962"/>
            <a:ext cx="7634083" cy="492963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AF15AB2-B92E-3549-BEDE-2C3A8A696675}"/>
              </a:ext>
            </a:extLst>
          </p:cNvPr>
          <p:cNvSpPr/>
          <p:nvPr/>
        </p:nvSpPr>
        <p:spPr>
          <a:xfrm>
            <a:off x="6493777" y="6311899"/>
            <a:ext cx="19355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Verdana" panose="020B0604030504040204" pitchFamily="34" charset="0"/>
              </a:rPr>
              <a:t>Zafar Qazi's lecture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18184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7DCCE-8193-7849-88A0-0130BFC86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Key Challenges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9308063F-079D-214A-8730-1178BD1B6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794030"/>
            <a:ext cx="7056284" cy="46988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8F22DF0-AAF6-D74B-A580-9358331A9991}"/>
              </a:ext>
            </a:extLst>
          </p:cNvPr>
          <p:cNvSpPr/>
          <p:nvPr/>
        </p:nvSpPr>
        <p:spPr>
          <a:xfrm>
            <a:off x="6493777" y="6311899"/>
            <a:ext cx="19355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Verdana" panose="020B0604030504040204" pitchFamily="34" charset="0"/>
              </a:rPr>
              <a:t>Zafar Qazi's lecture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018299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1736</TotalTime>
  <Words>237</Words>
  <Application>Microsoft Macintosh PowerPoint</Application>
  <PresentationFormat>On-screen Show (4:3)</PresentationFormat>
  <Paragraphs>61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Verdana</vt:lpstr>
      <vt:lpstr>Office Theme</vt:lpstr>
      <vt:lpstr>CSE570 Spring 2020 Wireless and Mobile Networks  Cellular Networks - I</vt:lpstr>
      <vt:lpstr>Cellular Vs. WiFi </vt:lpstr>
      <vt:lpstr>Cellular Networks - Today</vt:lpstr>
      <vt:lpstr>Why Cellular Networks - Today</vt:lpstr>
      <vt:lpstr>Brief History Cellular Networks</vt:lpstr>
      <vt:lpstr>PowerPoint Presentation</vt:lpstr>
      <vt:lpstr>PowerPoint Presentation</vt:lpstr>
      <vt:lpstr>PowerPoint Presentation</vt:lpstr>
      <vt:lpstr>Key Challenges</vt:lpstr>
      <vt:lpstr>Cellular Network Architecture (LTE)</vt:lpstr>
      <vt:lpstr>Access Procedure</vt:lpstr>
      <vt:lpstr>Access Procedure</vt:lpstr>
      <vt:lpstr>Access Procedure</vt:lpstr>
      <vt:lpstr>Architecture (LTE)</vt:lpstr>
      <vt:lpstr>Radio Access Network</vt:lpstr>
      <vt:lpstr>Evolved Packet Core (EPC)</vt:lpstr>
      <vt:lpstr>UE Attach</vt:lpstr>
      <vt:lpstr>UE Detach</vt:lpstr>
      <vt:lpstr>Service Request</vt:lpstr>
      <vt:lpstr>Handover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CSE570: Wireless and Mobile Networks  Sensing - I</dc:title>
  <dc:creator>Microsoft Office User</dc:creator>
  <cp:lastModifiedBy>Microsoft Office User</cp:lastModifiedBy>
  <cp:revision>193</cp:revision>
  <dcterms:created xsi:type="dcterms:W3CDTF">2020-02-13T05:10:31Z</dcterms:created>
  <dcterms:modified xsi:type="dcterms:W3CDTF">2020-04-03T05:18:26Z</dcterms:modified>
</cp:coreProperties>
</file>