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56" r:id="rId2"/>
    <p:sldId id="258" r:id="rId3"/>
    <p:sldId id="261" r:id="rId4"/>
    <p:sldId id="260" r:id="rId5"/>
    <p:sldId id="259" r:id="rId6"/>
    <p:sldId id="257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2"/>
    <p:restoredTop sz="94577"/>
  </p:normalViewPr>
  <p:slideViewPr>
    <p:cSldViewPr snapToGrid="0" snapToObjects="1">
      <p:cViewPr varScale="1">
        <p:scale>
          <a:sx n="87" d="100"/>
          <a:sy n="87" d="100"/>
        </p:scale>
        <p:origin x="2088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46DAF-EF52-E54C-BF5F-A49B191F01C0}" type="datetimeFigureOut">
              <a:rPr lang="en-US" smtClean="0"/>
              <a:t>4/5/20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3F6EB-F8F3-5E45-8A51-D57309A51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422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63F6EB-F8F3-5E45-8A51-D57309A514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95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AAF7-CBDC-7D42-8924-52AAA3DC78D5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5A76-2798-1042-A32A-1F08FBB8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55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AAF7-CBDC-7D42-8924-52AAA3DC78D5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5A76-2798-1042-A32A-1F08FBB8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7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AAF7-CBDC-7D42-8924-52AAA3DC78D5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5A76-2798-1042-A32A-1F08FBB8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AAF7-CBDC-7D42-8924-52AAA3DC78D5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5A76-2798-1042-A32A-1F08FBB8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05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AAF7-CBDC-7D42-8924-52AAA3DC78D5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5A76-2798-1042-A32A-1F08FBB8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58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AAF7-CBDC-7D42-8924-52AAA3DC78D5}" type="datetimeFigureOut">
              <a:rPr lang="en-US" smtClean="0"/>
              <a:t>4/5/20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5A76-2798-1042-A32A-1F08FBB8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5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AAF7-CBDC-7D42-8924-52AAA3DC78D5}" type="datetimeFigureOut">
              <a:rPr lang="en-US" smtClean="0"/>
              <a:t>4/5/20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5A76-2798-1042-A32A-1F08FBB8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7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AAF7-CBDC-7D42-8924-52AAA3DC78D5}" type="datetimeFigureOut">
              <a:rPr lang="en-US" smtClean="0"/>
              <a:t>4/5/20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5A76-2798-1042-A32A-1F08FBB8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10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AAF7-CBDC-7D42-8924-52AAA3DC78D5}" type="datetimeFigureOut">
              <a:rPr lang="en-US" smtClean="0"/>
              <a:t>4/5/20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5A76-2798-1042-A32A-1F08FBB8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01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AAF7-CBDC-7D42-8924-52AAA3DC78D5}" type="datetimeFigureOut">
              <a:rPr lang="en-US" smtClean="0"/>
              <a:t>4/5/20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5A76-2798-1042-A32A-1F08FBB8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80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AAF7-CBDC-7D42-8924-52AAA3DC78D5}" type="datetimeFigureOut">
              <a:rPr lang="en-US" smtClean="0"/>
              <a:t>4/5/20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A5A76-2798-1042-A32A-1F08FBB8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30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BAAF7-CBDC-7D42-8924-52AAA3DC78D5}" type="datetimeFigureOut">
              <a:rPr lang="en-US" smtClean="0"/>
              <a:t>4/5/20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A5A76-2798-1042-A32A-1F08FBB869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1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pE_FsnHtTx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E_FsnHtTxc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pE_FsnHtTx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pE_FsnHtTx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e.wustl.edu/~jain/cse574-16/ftp/j_195g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wustl.edu/~jain/cse574-16/j_195g.ht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e.wustl.edu/~jain/cse574-16/j_195g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cse.wustl.edu/~jain/cse574-16/j_195g.ht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cse.wustl.edu/~jain/cse574-16/j_195g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cse.wustl.edu/~jain/cse574-16/j_195g.ht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cse.wustl.edu/~jain/cse574-16/j_195g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Network_function_virtualization" TargetMode="External"/><Relationship Id="rId13" Type="http://schemas.openxmlformats.org/officeDocument/2006/relationships/hyperlink" Target="https://en.wikipedia.org/wiki/3GPP" TargetMode="External"/><Relationship Id="rId3" Type="http://schemas.openxmlformats.org/officeDocument/2006/relationships/hyperlink" Target="https://en.wikipedia.org/wiki/Machine_to_machine" TargetMode="External"/><Relationship Id="rId7" Type="http://schemas.openxmlformats.org/officeDocument/2006/relationships/hyperlink" Target="https://en.wikipedia.org/wiki/Software-defined_networking" TargetMode="External"/><Relationship Id="rId12" Type="http://schemas.openxmlformats.org/officeDocument/2006/relationships/hyperlink" Target="https://en.wikipedia.org/wiki/Distributed_antenna_system" TargetMode="External"/><Relationship Id="rId2" Type="http://schemas.openxmlformats.org/officeDocument/2006/relationships/hyperlink" Target="https://en.wikipedia.org/wiki/5G" TargetMode="External"/><Relationship Id="rId16" Type="http://schemas.openxmlformats.org/officeDocument/2006/relationships/hyperlink" Target="https://www.cse.wustl.edu/~jain/cse574-16/j_195g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Discontinuous_transmission" TargetMode="External"/><Relationship Id="rId11" Type="http://schemas.openxmlformats.org/officeDocument/2006/relationships/hyperlink" Target="https://en.wikipedia.org/wiki/Small_cel" TargetMode="External"/><Relationship Id="rId5" Type="http://schemas.openxmlformats.org/officeDocument/2006/relationships/hyperlink" Target="https://en.wikipedia.org/wiki/LTE_in_unlicensed_spectru" TargetMode="External"/><Relationship Id="rId15" Type="http://schemas.openxmlformats.org/officeDocument/2006/relationships/hyperlink" Target="https://en.wikipedia.org/wiki/Discontinuous_reception" TargetMode="External"/><Relationship Id="rId10" Type="http://schemas.openxmlformats.org/officeDocument/2006/relationships/hyperlink" Target="https://en.wikipedia.org/wiki/C-RAN" TargetMode="External"/><Relationship Id="rId4" Type="http://schemas.openxmlformats.org/officeDocument/2006/relationships/hyperlink" Target="https://en.wikipedia.org/wiki/LTE_in_unlicensed_spectrum" TargetMode="External"/><Relationship Id="rId9" Type="http://schemas.openxmlformats.org/officeDocument/2006/relationships/hyperlink" Target="https://en.wikipedia.org/wiki/Mobile_edge_computing" TargetMode="External"/><Relationship Id="rId14" Type="http://schemas.openxmlformats.org/officeDocument/2006/relationships/hyperlink" Target="https://en.wikipedia.org/wiki/Beamform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e.uwaterloo.ca/~j25ni/ECE710/5G_Update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e.uwaterloo.ca/~j25ni/ECE710/5G_Update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e.wustl.edu/~jain/cse574-16/j_195g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e.wustl.edu/~jain/cse574-16/j_195g.htm" TargetMode="External"/><Relationship Id="rId2" Type="http://schemas.openxmlformats.org/officeDocument/2006/relationships/hyperlink" Target="https://ece.uwaterloo.ca/~j25ni/ECE710/5G_Update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pE_FsnHtTxc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41DAB-D937-5942-9F6F-101D02BE0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3005656"/>
            <a:ext cx="9143999" cy="1139198"/>
          </a:xfrm>
        </p:spPr>
        <p:txBody>
          <a:bodyPr>
            <a:normAutofit fontScale="90000"/>
          </a:bodyPr>
          <a:lstStyle/>
          <a:p>
            <a:r>
              <a:rPr lang="en-US" sz="3675" dirty="0"/>
              <a:t>CSE570 Spring 2020</a:t>
            </a:r>
            <a:br>
              <a:rPr lang="en-US" dirty="0"/>
            </a:br>
            <a:r>
              <a:rPr lang="en-US" dirty="0"/>
              <a:t>Wireless and Mobile Networks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Cellular Networks - II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307C51-6C16-D045-9D8A-A4C1307D0E36}"/>
              </a:ext>
            </a:extLst>
          </p:cNvPr>
          <p:cNvSpPr txBox="1"/>
          <p:nvPr/>
        </p:nvSpPr>
        <p:spPr>
          <a:xfrm>
            <a:off x="3642286" y="4607028"/>
            <a:ext cx="1859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Mallesham</a:t>
            </a:r>
            <a:r>
              <a:rPr lang="en-US" dirty="0"/>
              <a:t> </a:t>
            </a:r>
            <a:r>
              <a:rPr lang="en-US" dirty="0" err="1"/>
              <a:t>Dasari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261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0C192-504D-884C-90D0-D4E6AF8D5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Radio Access Technologies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408EC-0F87-AA45-A20A-9A1556790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Massive MIMO + Beamforming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4771E-5853-DF4E-A528-03A8AE0B4F1D}"/>
              </a:ext>
            </a:extLst>
          </p:cNvPr>
          <p:cNvSpPr/>
          <p:nvPr/>
        </p:nvSpPr>
        <p:spPr>
          <a:xfrm>
            <a:off x="5194302" y="6492874"/>
            <a:ext cx="40115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https://www.youtube.com/watch?v=pE_FsnHtTxc</a:t>
            </a:r>
            <a:endParaRPr lang="en-US" sz="1400" dirty="0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A41357-9888-4249-BD05-CD11158317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576" y="2559377"/>
            <a:ext cx="6982331" cy="3617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581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0C192-504D-884C-90D0-D4E6AF8D5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Radio Access Technologies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408EC-0F87-AA45-A20A-9A1556790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Massive MIMO + Beamforming</a:t>
            </a:r>
          </a:p>
        </p:txBody>
      </p:sp>
      <p:pic>
        <p:nvPicPr>
          <p:cNvPr id="5" name="Picture 4" descr="A picture containing white&#10;&#10;Description automatically generated">
            <a:extLst>
              <a:ext uri="{FF2B5EF4-FFF2-40B4-BE49-F238E27FC236}">
                <a16:creationId xmlns:a16="http://schemas.microsoft.com/office/drawing/2014/main" id="{FE1F0B56-1328-C44E-9B5D-4C092DCD4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024" y="2910261"/>
            <a:ext cx="3769023" cy="218206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F4771E-5853-DF4E-A528-03A8AE0B4F1D}"/>
              </a:ext>
            </a:extLst>
          </p:cNvPr>
          <p:cNvSpPr/>
          <p:nvPr/>
        </p:nvSpPr>
        <p:spPr>
          <a:xfrm>
            <a:off x="5194302" y="6492874"/>
            <a:ext cx="40115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https://www.youtube.com/watch?v=pE_FsnHtTxc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47826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0C192-504D-884C-90D0-D4E6AF8D5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Radio Access Technologies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408EC-0F87-AA45-A20A-9A1556790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Massive MIMO + Beamforming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4771E-5853-DF4E-A528-03A8AE0B4F1D}"/>
              </a:ext>
            </a:extLst>
          </p:cNvPr>
          <p:cNvSpPr/>
          <p:nvPr/>
        </p:nvSpPr>
        <p:spPr>
          <a:xfrm>
            <a:off x="5194302" y="6492874"/>
            <a:ext cx="40115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https://www.youtube.com/watch?v=pE_FsnHtTxc</a:t>
            </a:r>
            <a:endParaRPr lang="en-US" sz="1400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28AACD33-EE41-DE4A-8E16-63731907B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48" y="2713819"/>
            <a:ext cx="4654960" cy="2574950"/>
          </a:xfrm>
          <a:prstGeom prst="rect">
            <a:avLst/>
          </a:prstGeom>
        </p:spPr>
      </p:pic>
      <p:pic>
        <p:nvPicPr>
          <p:cNvPr id="7" name="Picture 6" descr="A picture containing white&#10;&#10;Description automatically generated">
            <a:extLst>
              <a:ext uri="{FF2B5EF4-FFF2-40B4-BE49-F238E27FC236}">
                <a16:creationId xmlns:a16="http://schemas.microsoft.com/office/drawing/2014/main" id="{0AF4AEFF-AEB3-9F4E-99CE-D097A82B2A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98" y="3323216"/>
            <a:ext cx="3769023" cy="218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03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0C192-504D-884C-90D0-D4E6AF8D5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Radio Access Technologies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408EC-0F87-AA45-A20A-9A1556790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Massive MIMO + Beamforming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4771E-5853-DF4E-A528-03A8AE0B4F1D}"/>
              </a:ext>
            </a:extLst>
          </p:cNvPr>
          <p:cNvSpPr/>
          <p:nvPr/>
        </p:nvSpPr>
        <p:spPr>
          <a:xfrm>
            <a:off x="5194302" y="6492874"/>
            <a:ext cx="40115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https://www.youtube.com/watch?v=pE_FsnHtTxc</a:t>
            </a:r>
            <a:endParaRPr lang="en-US" sz="1400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AC0567A-0FE0-2E44-A892-0E8B7AA53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222" y="3041536"/>
            <a:ext cx="2925712" cy="1919515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17ADE2-F7F5-7742-B4CF-1B4D60051F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568" y="3000659"/>
            <a:ext cx="3355463" cy="2655661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367E4047-D4C2-6D44-8A1F-C7D3278D3F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082" y="2921793"/>
            <a:ext cx="1143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572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78B0A-876C-6342-B6A2-03161BE6C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Radio Access Technologies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8FEB5-C9A9-284D-9553-70F33B1FE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Full Duplex Radios</a:t>
            </a:r>
          </a:p>
          <a:p>
            <a:pPr lvl="1"/>
            <a:r>
              <a:rPr lang="en-US" dirty="0"/>
              <a:t>Simultaneous Transmission and Reception Simultaneous Transmission and Reception</a:t>
            </a:r>
          </a:p>
          <a:p>
            <a:pPr lvl="1"/>
            <a:r>
              <a:rPr lang="en-US" dirty="0"/>
              <a:t>Doubles the throughput, reduces end-to-end latency, allows transmitters to monitor the channel</a:t>
            </a:r>
          </a:p>
          <a:p>
            <a:pPr lvl="1"/>
            <a:r>
              <a:rPr lang="en-US" dirty="0"/>
              <a:t>Difficult because transmitted signal too strong and interferes with reception</a:t>
            </a:r>
          </a:p>
          <a:p>
            <a:pPr lvl="1"/>
            <a:r>
              <a:rPr lang="en-US" dirty="0"/>
              <a:t>Solution: Self-Interference cancellation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3CE1810-E680-3C4A-80E1-4C842B4F01A7}"/>
              </a:ext>
            </a:extLst>
          </p:cNvPr>
          <p:cNvSpPr/>
          <p:nvPr/>
        </p:nvSpPr>
        <p:spPr>
          <a:xfrm>
            <a:off x="3170903" y="6127233"/>
            <a:ext cx="59730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https://www.cse.wustl.edu/~jain/cse574-16/ftp/j_195g.pdf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646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2A3FB-C1B5-3E40-826A-0076E4E6C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 Spectrum (</a:t>
            </a:r>
            <a:r>
              <a:rPr lang="en-US" b="1" dirty="0" err="1"/>
              <a:t>mmWaves</a:t>
            </a:r>
            <a:r>
              <a:rPr lang="en-US" b="1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60DB4-78A7-C741-9BBD-83FE2C3A8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60153"/>
            <a:ext cx="7886700" cy="4351338"/>
          </a:xfrm>
        </p:spPr>
        <p:txBody>
          <a:bodyPr/>
          <a:lstStyle/>
          <a:p>
            <a:r>
              <a:rPr lang="en-US" dirty="0"/>
              <a:t>Extremely high frequencies (30GHz – 300 GHz)</a:t>
            </a:r>
          </a:p>
          <a:p>
            <a:pPr lvl="1"/>
            <a:r>
              <a:rPr lang="en-US" dirty="0"/>
              <a:t>Wavelength is in the order of millimeters</a:t>
            </a:r>
          </a:p>
          <a:p>
            <a:pPr lvl="1"/>
            <a:r>
              <a:rPr lang="en-US" dirty="0"/>
              <a:t>A significant bandwidth availability</a:t>
            </a:r>
          </a:p>
          <a:p>
            <a:pPr lvl="1"/>
            <a:r>
              <a:rPr lang="en-US" dirty="0"/>
              <a:t>Huge propagation loss</a:t>
            </a:r>
          </a:p>
          <a:p>
            <a:pPr lvl="1"/>
            <a:r>
              <a:rPr lang="en-US" dirty="0"/>
              <a:t>Weak diffraction – inference problem (obstacles like buildings, human body and hands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48F8E8-7AB9-6340-8AF2-E3FD9C507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35" y="4045538"/>
            <a:ext cx="7049729" cy="27473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F8FFAB-967F-2443-ACC4-EE5786D5AA25}"/>
              </a:ext>
            </a:extLst>
          </p:cNvPr>
          <p:cNvSpPr/>
          <p:nvPr/>
        </p:nvSpPr>
        <p:spPr>
          <a:xfrm>
            <a:off x="4831941" y="6550223"/>
            <a:ext cx="43120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https://www.cse.wustl.edu/~jain/cse574-16/j_195g.htm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37075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22406-8227-554B-9A2F-B4527C4E4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Spectrum Co-Existence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38BB8D-69F3-8242-A9FA-BBEB559DB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License assisted access</a:t>
            </a:r>
          </a:p>
          <a:p>
            <a:r>
              <a:rPr lang="en-US" dirty="0"/>
              <a:t>E.g. </a:t>
            </a:r>
            <a:r>
              <a:rPr lang="en-US" dirty="0" err="1"/>
              <a:t>WiFi</a:t>
            </a:r>
            <a:r>
              <a:rPr lang="en-US" dirty="0"/>
              <a:t> + Cellular</a:t>
            </a:r>
          </a:p>
          <a:p>
            <a:r>
              <a:rPr lang="en-US" dirty="0"/>
              <a:t>Primary and secondaries – need to respect each other</a:t>
            </a:r>
          </a:p>
          <a:p>
            <a:r>
              <a:rPr lang="en-US" dirty="0"/>
              <a:t>Transmit only if free</a:t>
            </a:r>
          </a:p>
          <a:p>
            <a:r>
              <a:rPr lang="en-US" dirty="0"/>
              <a:t>Recheck after maximum occupancy time -&gt; Can not transmit continuously as in standard LTE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053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901E-3C5C-1A4F-8259-54821B174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67866" cy="1325563"/>
          </a:xfrm>
        </p:spPr>
        <p:txBody>
          <a:bodyPr/>
          <a:lstStyle/>
          <a:p>
            <a:r>
              <a:rPr lang="en-US" b="1" dirty="0" err="1"/>
              <a:t>CapEx</a:t>
            </a:r>
            <a:r>
              <a:rPr lang="en-US" b="1" dirty="0"/>
              <a:t>/</a:t>
            </a:r>
            <a:r>
              <a:rPr lang="en-US" b="1" dirty="0" err="1"/>
              <a:t>OpEx</a:t>
            </a:r>
            <a:r>
              <a:rPr lang="en-US" b="1" dirty="0"/>
              <a:t> Reduction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CFFCB-AFF8-604D-88C2-E6B8B2517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Defined Networking (SDN) </a:t>
            </a:r>
          </a:p>
          <a:p>
            <a:r>
              <a:rPr lang="en-US" dirty="0"/>
              <a:t>Network Function Virtualization (NFV) </a:t>
            </a:r>
          </a:p>
          <a:p>
            <a:r>
              <a:rPr lang="en-US" dirty="0"/>
              <a:t>Mobile Edge Computing (MEC) </a:t>
            </a:r>
          </a:p>
          <a:p>
            <a:r>
              <a:rPr lang="en-US" dirty="0"/>
              <a:t>Cloud Radio Access Network (C-RAN)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650AD3-1B5D-054F-A596-8F57EB582C82}"/>
              </a:ext>
            </a:extLst>
          </p:cNvPr>
          <p:cNvSpPr/>
          <p:nvPr/>
        </p:nvSpPr>
        <p:spPr>
          <a:xfrm>
            <a:off x="4831941" y="6550223"/>
            <a:ext cx="43120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https://www.cse.wustl.edu/~jain/cse574-16/j_195g.htm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25233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901E-3C5C-1A4F-8259-54821B174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67866" cy="1325563"/>
          </a:xfrm>
        </p:spPr>
        <p:txBody>
          <a:bodyPr/>
          <a:lstStyle/>
          <a:p>
            <a:r>
              <a:rPr lang="en-US" b="1" dirty="0" err="1"/>
              <a:t>CapEx</a:t>
            </a:r>
            <a:r>
              <a:rPr lang="en-US" b="1" dirty="0"/>
              <a:t>/</a:t>
            </a:r>
            <a:r>
              <a:rPr lang="en-US" b="1" dirty="0" err="1"/>
              <a:t>OpEx</a:t>
            </a:r>
            <a:r>
              <a:rPr lang="en-US" b="1" dirty="0"/>
              <a:t> Reduction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CFFCB-AFF8-604D-88C2-E6B8B2517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Defined Networking (SDN)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650AD3-1B5D-054F-A596-8F57EB582C82}"/>
              </a:ext>
            </a:extLst>
          </p:cNvPr>
          <p:cNvSpPr/>
          <p:nvPr/>
        </p:nvSpPr>
        <p:spPr>
          <a:xfrm>
            <a:off x="4831941" y="6550223"/>
            <a:ext cx="43120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https://www.cse.wustl.edu/~jain/cse574-16/j_195g.htm</a:t>
            </a:r>
            <a:endParaRPr lang="en-US" sz="14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7F99345-A128-B341-93A6-AE1DBA87A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0" y="2397780"/>
            <a:ext cx="6211366" cy="364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74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901E-3C5C-1A4F-8259-54821B174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67866" cy="1325563"/>
          </a:xfrm>
        </p:spPr>
        <p:txBody>
          <a:bodyPr/>
          <a:lstStyle/>
          <a:p>
            <a:r>
              <a:rPr lang="en-US" b="1" dirty="0" err="1"/>
              <a:t>CapEx</a:t>
            </a:r>
            <a:r>
              <a:rPr lang="en-US" b="1" dirty="0"/>
              <a:t>/</a:t>
            </a:r>
            <a:r>
              <a:rPr lang="en-US" b="1" dirty="0" err="1"/>
              <a:t>OpEx</a:t>
            </a:r>
            <a:r>
              <a:rPr lang="en-US" b="1" dirty="0"/>
              <a:t> Reduction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CFFCB-AFF8-604D-88C2-E6B8B2517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8625"/>
            <a:ext cx="7886700" cy="4351338"/>
          </a:xfrm>
        </p:spPr>
        <p:txBody>
          <a:bodyPr/>
          <a:lstStyle/>
          <a:p>
            <a:r>
              <a:rPr lang="en-US" dirty="0"/>
              <a:t>Network Function Virtualization (NFV)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650AD3-1B5D-054F-A596-8F57EB582C82}"/>
              </a:ext>
            </a:extLst>
          </p:cNvPr>
          <p:cNvSpPr/>
          <p:nvPr/>
        </p:nvSpPr>
        <p:spPr>
          <a:xfrm>
            <a:off x="4831941" y="6550223"/>
            <a:ext cx="43120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https://www.cse.wustl.edu/~jain/cse574-16/j_195g.htm</a:t>
            </a:r>
            <a:endParaRPr lang="en-US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09AEB-02DC-734F-9FB2-88C823F20A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9"/>
          <a:stretch/>
        </p:blipFill>
        <p:spPr>
          <a:xfrm>
            <a:off x="970833" y="2222176"/>
            <a:ext cx="7639767" cy="43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81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3D40B-C40C-CB45-8E84-F54A124FE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5G Vision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897D5A0B-E6AF-E04D-9899-83901F9CE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354" y="1225542"/>
            <a:ext cx="7069291" cy="511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795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901E-3C5C-1A4F-8259-54821B174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67866" cy="1325563"/>
          </a:xfrm>
        </p:spPr>
        <p:txBody>
          <a:bodyPr/>
          <a:lstStyle/>
          <a:p>
            <a:r>
              <a:rPr lang="en-US" b="1" dirty="0" err="1"/>
              <a:t>CapEx</a:t>
            </a:r>
            <a:r>
              <a:rPr lang="en-US" b="1" dirty="0"/>
              <a:t>/</a:t>
            </a:r>
            <a:r>
              <a:rPr lang="en-US" b="1" dirty="0" err="1"/>
              <a:t>OpEx</a:t>
            </a:r>
            <a:r>
              <a:rPr lang="en-US" b="1" dirty="0"/>
              <a:t> Reduction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CFFCB-AFF8-604D-88C2-E6B8B2517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5925"/>
            <a:ext cx="7886700" cy="4351338"/>
          </a:xfrm>
        </p:spPr>
        <p:txBody>
          <a:bodyPr/>
          <a:lstStyle/>
          <a:p>
            <a:r>
              <a:rPr lang="en-US" dirty="0"/>
              <a:t>Mobile Edge Computing (MEC)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650AD3-1B5D-054F-A596-8F57EB582C82}"/>
              </a:ext>
            </a:extLst>
          </p:cNvPr>
          <p:cNvSpPr/>
          <p:nvPr/>
        </p:nvSpPr>
        <p:spPr>
          <a:xfrm>
            <a:off x="4831941" y="6550223"/>
            <a:ext cx="43120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https://www.cse.wustl.edu/~jain/cse574-16/j_195g.htm</a:t>
            </a:r>
            <a:endParaRPr lang="en-US" sz="1400" dirty="0"/>
          </a:p>
        </p:txBody>
      </p:sp>
      <p:pic>
        <p:nvPicPr>
          <p:cNvPr id="6" name="Picture 5" descr="A picture containing table, sitting, man, holding&#10;&#10;Description automatically generated">
            <a:extLst>
              <a:ext uri="{FF2B5EF4-FFF2-40B4-BE49-F238E27FC236}">
                <a16:creationId xmlns:a16="http://schemas.microsoft.com/office/drawing/2014/main" id="{1140435D-C235-294F-B6B2-5CC2F57F8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0" y="2240622"/>
            <a:ext cx="7569200" cy="425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32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C901E-3C5C-1A4F-8259-54821B174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67866" cy="1325563"/>
          </a:xfrm>
        </p:spPr>
        <p:txBody>
          <a:bodyPr/>
          <a:lstStyle/>
          <a:p>
            <a:r>
              <a:rPr lang="en-US" b="1" dirty="0" err="1"/>
              <a:t>CapEx</a:t>
            </a:r>
            <a:r>
              <a:rPr lang="en-US" b="1" dirty="0"/>
              <a:t>/</a:t>
            </a:r>
            <a:r>
              <a:rPr lang="en-US" b="1" dirty="0" err="1"/>
              <a:t>OpEx</a:t>
            </a:r>
            <a:r>
              <a:rPr lang="en-US" b="1" dirty="0"/>
              <a:t> Reduction 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CFFCB-AFF8-604D-88C2-E6B8B2517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11325"/>
            <a:ext cx="7886700" cy="4351338"/>
          </a:xfrm>
        </p:spPr>
        <p:txBody>
          <a:bodyPr/>
          <a:lstStyle/>
          <a:p>
            <a:r>
              <a:rPr lang="en-US" dirty="0"/>
              <a:t>Cloud Radio Access Network (C-RAN)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650AD3-1B5D-054F-A596-8F57EB582C82}"/>
              </a:ext>
            </a:extLst>
          </p:cNvPr>
          <p:cNvSpPr/>
          <p:nvPr/>
        </p:nvSpPr>
        <p:spPr>
          <a:xfrm>
            <a:off x="4831941" y="6550223"/>
            <a:ext cx="43120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https://www.cse.wustl.edu/~jain/cse574-16/j_195g.htm</a:t>
            </a:r>
            <a:endParaRPr lang="en-US" sz="14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702097D-52FB-5540-B46A-3A86E41C1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641" y="2314396"/>
            <a:ext cx="7594600" cy="417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36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C3F67804-F06A-D746-9F6D-87F53010F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1" y="1503514"/>
            <a:ext cx="5842000" cy="4230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9C1BCB-879E-9945-939F-E60E9C82A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8B604-73FF-2540-90C1-29671B47D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958" y="1560154"/>
            <a:ext cx="3165867" cy="470791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Radio Access Technologies</a:t>
            </a:r>
          </a:p>
          <a:p>
            <a:r>
              <a:rPr lang="en-US" dirty="0"/>
              <a:t>New Spectrum </a:t>
            </a:r>
          </a:p>
          <a:p>
            <a:r>
              <a:rPr lang="en-US" dirty="0"/>
              <a:t>Spectrum Co-Existence </a:t>
            </a:r>
          </a:p>
          <a:p>
            <a:r>
              <a:rPr lang="en-US" dirty="0" err="1"/>
              <a:t>CapEx</a:t>
            </a:r>
            <a:r>
              <a:rPr lang="en-US" dirty="0"/>
              <a:t>/</a:t>
            </a:r>
            <a:r>
              <a:rPr lang="en-US" dirty="0" err="1"/>
              <a:t>OpEx</a:t>
            </a:r>
            <a:r>
              <a:rPr lang="en-US" dirty="0"/>
              <a:t> Reduction Techniques</a:t>
            </a:r>
          </a:p>
          <a:p>
            <a:r>
              <a:rPr lang="en-US" dirty="0"/>
              <a:t>New Energy Saving Mechanisms</a:t>
            </a:r>
          </a:p>
          <a:p>
            <a:r>
              <a:rPr lang="en-US" dirty="0"/>
              <a:t>Application Specific Improvements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34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25A35-9A4E-6344-9064-2A883A43F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4DBA5-97C3-1340-9320-1D3A4D026F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hlinkClick r:id="rId2"/>
              </a:rPr>
              <a:t>https://en.wikipedia.org/wiki/5G</a:t>
            </a:r>
            <a:endParaRPr lang="en-US" dirty="0"/>
          </a:p>
          <a:p>
            <a:r>
              <a:rPr lang="en-US" dirty="0">
                <a:hlinkClick r:id="rId3"/>
              </a:rPr>
              <a:t>https://en.wikipedia.org/wiki/Machine_to_machine</a:t>
            </a:r>
            <a:endParaRPr lang="en-US" dirty="0"/>
          </a:p>
          <a:p>
            <a:r>
              <a:rPr lang="en-US" dirty="0">
                <a:hlinkClick r:id="rId4"/>
              </a:rPr>
              <a:t>https://en.wikipedia.org/wiki/LTE_in_unlicensed_spectrum</a:t>
            </a:r>
            <a:endParaRPr lang="en-US" dirty="0"/>
          </a:p>
          <a:p>
            <a:r>
              <a:rPr lang="en-US" dirty="0">
                <a:hlinkClick r:id="rId5"/>
              </a:rPr>
              <a:t>https://en.wikipedia.org/wiki/LTE_in_unlicensed_spectru</a:t>
            </a:r>
            <a:endParaRPr lang="en-US" dirty="0"/>
          </a:p>
          <a:p>
            <a:r>
              <a:rPr lang="en-US" dirty="0">
                <a:hlinkClick r:id="rId6"/>
              </a:rPr>
              <a:t>https://en.wikipedia.org/wiki/Discontinuous_transmission</a:t>
            </a:r>
            <a:endParaRPr lang="en-US" dirty="0"/>
          </a:p>
          <a:p>
            <a:r>
              <a:rPr lang="en-US" dirty="0">
                <a:hlinkClick r:id="rId7"/>
              </a:rPr>
              <a:t>https://</a:t>
            </a:r>
            <a:r>
              <a:rPr lang="en-US" dirty="0" err="1">
                <a:hlinkClick r:id="rId7"/>
              </a:rPr>
              <a:t>en.wikipedia.org</a:t>
            </a:r>
            <a:r>
              <a:rPr lang="en-US" dirty="0">
                <a:hlinkClick r:id="rId7"/>
              </a:rPr>
              <a:t>/wiki/Software-</a:t>
            </a:r>
            <a:r>
              <a:rPr lang="en-US" dirty="0" err="1">
                <a:hlinkClick r:id="rId7"/>
              </a:rPr>
              <a:t>defined_networking</a:t>
            </a:r>
            <a:endParaRPr lang="en-US" dirty="0"/>
          </a:p>
          <a:p>
            <a:r>
              <a:rPr lang="en-US" dirty="0">
                <a:hlinkClick r:id="rId8"/>
              </a:rPr>
              <a:t>https://en.wikipedia.org/wiki/Network_function_virtualization</a:t>
            </a:r>
            <a:endParaRPr lang="en-US" dirty="0"/>
          </a:p>
          <a:p>
            <a:r>
              <a:rPr lang="en-US" dirty="0">
                <a:hlinkClick r:id="rId9"/>
              </a:rPr>
              <a:t>https://en.wikipedia.org/wiki/Mobile_edge_computing</a:t>
            </a:r>
            <a:endParaRPr lang="en-US" dirty="0"/>
          </a:p>
          <a:p>
            <a:r>
              <a:rPr lang="en-US" dirty="0">
                <a:hlinkClick r:id="rId10"/>
              </a:rPr>
              <a:t>https://en.wikipedia.org/wiki/C-RAN</a:t>
            </a:r>
            <a:endParaRPr lang="en-US" dirty="0"/>
          </a:p>
          <a:p>
            <a:r>
              <a:rPr lang="en-US" dirty="0">
                <a:hlinkClick r:id="rId11"/>
              </a:rPr>
              <a:t>https://en.wikipedia.org/wiki/Small_cel</a:t>
            </a:r>
            <a:endParaRPr lang="en-US" dirty="0"/>
          </a:p>
          <a:p>
            <a:r>
              <a:rPr lang="en-US" dirty="0">
                <a:hlinkClick r:id="rId12"/>
              </a:rPr>
              <a:t>https://en.wikipedia.org/wiki/Distributed_antenna_system</a:t>
            </a:r>
            <a:endParaRPr lang="en-US" dirty="0"/>
          </a:p>
          <a:p>
            <a:r>
              <a:rPr lang="en-US" dirty="0">
                <a:hlinkClick r:id="rId13"/>
              </a:rPr>
              <a:t>https://en.wikipedia.org/wiki/3GPP</a:t>
            </a:r>
            <a:endParaRPr lang="en-US" dirty="0"/>
          </a:p>
          <a:p>
            <a:r>
              <a:rPr lang="en-US" dirty="0">
                <a:hlinkClick r:id="rId14"/>
              </a:rPr>
              <a:t>https://en.wikipedia.org/wiki/Beamforming</a:t>
            </a:r>
            <a:endParaRPr lang="en-US" dirty="0"/>
          </a:p>
          <a:p>
            <a:r>
              <a:rPr lang="en-US" dirty="0">
                <a:hlinkClick r:id="rId15"/>
              </a:rPr>
              <a:t>https://en.wikipedia.org/wiki/Discontinuous_reception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B277F0-C7EE-2D45-9D24-DCB563950C2A}"/>
              </a:ext>
            </a:extLst>
          </p:cNvPr>
          <p:cNvSpPr/>
          <p:nvPr/>
        </p:nvSpPr>
        <p:spPr>
          <a:xfrm>
            <a:off x="4831941" y="6550223"/>
            <a:ext cx="43120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16"/>
              </a:rPr>
              <a:t>https://www.cse.wustl.edu/~jain/cse574-16/j_195g.htm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21161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1637F-A556-CC4D-9A08-CEDF9660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39209"/>
          </a:xfrm>
        </p:spPr>
        <p:txBody>
          <a:bodyPr/>
          <a:lstStyle/>
          <a:p>
            <a:r>
              <a:rPr lang="en-US" dirty="0"/>
              <a:t>5G in a nutshell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FC1B780-4A64-E848-986A-A90796FE4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51" y="1325563"/>
            <a:ext cx="8716297" cy="516731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0B13ED6-7548-564F-BB14-8A2EF6687894}"/>
              </a:ext>
            </a:extLst>
          </p:cNvPr>
          <p:cNvSpPr/>
          <p:nvPr/>
        </p:nvSpPr>
        <p:spPr>
          <a:xfrm>
            <a:off x="4400550" y="6481709"/>
            <a:ext cx="50384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https://ece.uwaterloo.ca/~j25ni/ECE710/5G_Update.pdf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9053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944B-34D2-8945-B5BB-F34A94190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Some use cases</a:t>
            </a:r>
          </a:p>
        </p:txBody>
      </p:sp>
      <p:pic>
        <p:nvPicPr>
          <p:cNvPr id="4" name="Picture 3" descr="A picture containing screenshot, photo, monitor, screen&#10;&#10;Description automatically generated">
            <a:extLst>
              <a:ext uri="{FF2B5EF4-FFF2-40B4-BE49-F238E27FC236}">
                <a16:creationId xmlns:a16="http://schemas.microsoft.com/office/drawing/2014/main" id="{E4F3AF19-0999-6140-8818-C18BA2A92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2146417"/>
            <a:ext cx="8515350" cy="350213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0D98BA-45EF-7648-BA77-0F2DC805B6BC}"/>
              </a:ext>
            </a:extLst>
          </p:cNvPr>
          <p:cNvSpPr/>
          <p:nvPr/>
        </p:nvSpPr>
        <p:spPr>
          <a:xfrm>
            <a:off x="4400550" y="6481709"/>
            <a:ext cx="50384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https://ece.uwaterloo.ca/~j25ni/ECE710/5G_Update.pdf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2076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9F5B99-B790-044D-8849-1CB46D2D6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Cellular Architecture - Recap</a:t>
            </a: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EB9F3EFE-6839-8D41-B8D5-1D0BE7050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1535"/>
            <a:ext cx="9144000" cy="364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03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5B82F-CF0E-B14C-9886-04B8A7312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new in 5G?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5DBC7-41BB-014D-B52E-0D9A498DD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 Access Technologies (</a:t>
            </a:r>
            <a:r>
              <a:rPr lang="en-US" sz="1800" dirty="0"/>
              <a:t>e.g., Massive MIMO</a:t>
            </a:r>
            <a:r>
              <a:rPr lang="en-US" dirty="0"/>
              <a:t>)</a:t>
            </a:r>
          </a:p>
          <a:p>
            <a:r>
              <a:rPr lang="en-US" dirty="0"/>
              <a:t>New Spectrum (</a:t>
            </a:r>
            <a:r>
              <a:rPr lang="en-US" sz="1800" dirty="0"/>
              <a:t>e.g., </a:t>
            </a:r>
            <a:r>
              <a:rPr lang="en-US" sz="1800" dirty="0" err="1"/>
              <a:t>mmWaves</a:t>
            </a:r>
            <a:r>
              <a:rPr lang="en-US" dirty="0"/>
              <a:t>)</a:t>
            </a:r>
          </a:p>
          <a:p>
            <a:r>
              <a:rPr lang="en-US" dirty="0"/>
              <a:t>Spectrum Co-Existence (</a:t>
            </a:r>
            <a:r>
              <a:rPr lang="en-US" sz="1800" dirty="0"/>
              <a:t>e.g., Cellular + </a:t>
            </a:r>
            <a:r>
              <a:rPr lang="en-US" sz="1800" dirty="0" err="1"/>
              <a:t>WiFi</a:t>
            </a:r>
            <a:r>
              <a:rPr lang="en-US" dirty="0"/>
              <a:t>) </a:t>
            </a:r>
          </a:p>
          <a:p>
            <a:r>
              <a:rPr lang="en-US" dirty="0" err="1"/>
              <a:t>CapEx</a:t>
            </a:r>
            <a:r>
              <a:rPr lang="en-US" dirty="0"/>
              <a:t>/</a:t>
            </a:r>
            <a:r>
              <a:rPr lang="en-US" dirty="0" err="1"/>
              <a:t>OpEx</a:t>
            </a:r>
            <a:r>
              <a:rPr lang="en-US" dirty="0"/>
              <a:t> Reduction Techniques (</a:t>
            </a:r>
            <a:r>
              <a:rPr lang="en-US" sz="1800" dirty="0"/>
              <a:t>e.g., SDN, NFV</a:t>
            </a:r>
            <a:r>
              <a:rPr lang="en-US" dirty="0"/>
              <a:t>)</a:t>
            </a:r>
          </a:p>
          <a:p>
            <a:r>
              <a:rPr lang="en-US" dirty="0"/>
              <a:t>New Energy Saving Mechanisms (</a:t>
            </a:r>
            <a:r>
              <a:rPr lang="en-US" sz="1800" dirty="0"/>
              <a:t>e.g., Antenna muting</a:t>
            </a:r>
            <a:r>
              <a:rPr lang="en-US" dirty="0"/>
              <a:t>)</a:t>
            </a:r>
          </a:p>
          <a:p>
            <a:r>
              <a:rPr lang="en-US" dirty="0"/>
              <a:t>Application Specific Improvements (</a:t>
            </a:r>
            <a:r>
              <a:rPr lang="en-US" sz="1800" dirty="0"/>
              <a:t>e.g., AR/VR</a:t>
            </a:r>
            <a:r>
              <a:rPr lang="en-US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E9F769-1B73-BA47-A2AE-F0CD8F182EA8}"/>
              </a:ext>
            </a:extLst>
          </p:cNvPr>
          <p:cNvSpPr/>
          <p:nvPr/>
        </p:nvSpPr>
        <p:spPr>
          <a:xfrm>
            <a:off x="4306529" y="6311899"/>
            <a:ext cx="46604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https://www.cse.wustl.edu/~jain/cse574-16/j_195g.htm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28659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FEF8E-0022-B746-970F-E51A466BF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Radio Access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C0B13-F21E-004A-8EF2-9C5A5A601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Radio multiplexing</a:t>
            </a:r>
          </a:p>
          <a:p>
            <a:r>
              <a:rPr lang="en-US" dirty="0"/>
              <a:t>Polar codes</a:t>
            </a:r>
          </a:p>
          <a:p>
            <a:r>
              <a:rPr lang="en-US" dirty="0"/>
              <a:t>Massive MIMO</a:t>
            </a:r>
          </a:p>
          <a:p>
            <a:r>
              <a:rPr lang="en-US" dirty="0"/>
              <a:t>Beamforming</a:t>
            </a:r>
          </a:p>
          <a:p>
            <a:r>
              <a:rPr lang="en-US" dirty="0"/>
              <a:t>Full Duplex</a:t>
            </a:r>
          </a:p>
        </p:txBody>
      </p:sp>
    </p:spTree>
    <p:extLst>
      <p:ext uri="{BB962C8B-B14F-4D97-AF65-F5344CB8AC3E}">
        <p14:creationId xmlns:p14="http://schemas.microsoft.com/office/powerpoint/2010/main" val="992083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1953C-3C71-9E4C-A0B7-E4F5BF249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Radio Access Technologies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261AF-D39D-354F-8F34-8F6D74CDF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Radio multiplexing</a:t>
            </a:r>
          </a:p>
          <a:p>
            <a:pPr lvl="1"/>
            <a:r>
              <a:rPr lang="en-US" dirty="0"/>
              <a:t>Spectrum Filtered OFDM (f-OFDM) </a:t>
            </a:r>
          </a:p>
          <a:p>
            <a:pPr lvl="1"/>
            <a:r>
              <a:rPr lang="en-US" dirty="0"/>
              <a:t>Non-Orthogonal Multiple Access (NOMA) </a:t>
            </a:r>
          </a:p>
          <a:p>
            <a:pPr lvl="1"/>
            <a:r>
              <a:rPr lang="en-US" dirty="0"/>
              <a:t>Pattern Division Multiple Access (PDMA) </a:t>
            </a:r>
          </a:p>
          <a:p>
            <a:pPr lvl="1"/>
            <a:r>
              <a:rPr lang="en-US" dirty="0"/>
              <a:t>Sparse Code Multiple Access (SCMA) </a:t>
            </a:r>
          </a:p>
          <a:p>
            <a:pPr lvl="1"/>
            <a:r>
              <a:rPr lang="en-US" dirty="0"/>
              <a:t>Interleave-Division Multiple Access (IDMA)</a:t>
            </a:r>
          </a:p>
          <a:p>
            <a:r>
              <a:rPr lang="en-US" dirty="0"/>
              <a:t>Polar codes</a:t>
            </a:r>
          </a:p>
          <a:p>
            <a:pPr lvl="1"/>
            <a:r>
              <a:rPr lang="en-US" dirty="0"/>
              <a:t>New error correction coding mechanism</a:t>
            </a:r>
          </a:p>
          <a:p>
            <a:pPr lvl="1"/>
            <a:r>
              <a:rPr lang="en-US" dirty="0"/>
              <a:t>First coding scheme proved to achieve Shannon capacity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FCCFA7-1CB9-0D4A-A297-F015C2C49BA3}"/>
              </a:ext>
            </a:extLst>
          </p:cNvPr>
          <p:cNvSpPr/>
          <p:nvPr/>
        </p:nvSpPr>
        <p:spPr>
          <a:xfrm>
            <a:off x="4400550" y="6481709"/>
            <a:ext cx="50384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2"/>
              </a:rPr>
              <a:t>https://ece.uwaterloo.ca/~j25ni/ECE710/5G_Update.pdf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280A26-8B3D-5C47-92E9-86B6CA868959}"/>
              </a:ext>
            </a:extLst>
          </p:cNvPr>
          <p:cNvSpPr/>
          <p:nvPr/>
        </p:nvSpPr>
        <p:spPr>
          <a:xfrm>
            <a:off x="4571999" y="6223411"/>
            <a:ext cx="46604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https://www.cse.wustl.edu/~jain/cse574-16/j_195g.htm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88821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0C192-504D-884C-90D0-D4E6AF8D5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Radio Access Technologies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408EC-0F87-AA45-A20A-9A1556790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Massive MIMO + Beamforming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F4771E-5853-DF4E-A528-03A8AE0B4F1D}"/>
              </a:ext>
            </a:extLst>
          </p:cNvPr>
          <p:cNvSpPr/>
          <p:nvPr/>
        </p:nvSpPr>
        <p:spPr>
          <a:xfrm>
            <a:off x="5194302" y="6492874"/>
            <a:ext cx="40115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2"/>
              </a:rPr>
              <a:t>https://www.youtube.com/watch?v=pE_FsnHtTxc</a:t>
            </a:r>
            <a:endParaRPr lang="en-US" sz="1400" dirty="0"/>
          </a:p>
        </p:txBody>
      </p:sp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A41357-9888-4249-BD05-CD11158317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1120"/>
          <a:stretch/>
        </p:blipFill>
        <p:spPr>
          <a:xfrm>
            <a:off x="2971288" y="2226726"/>
            <a:ext cx="3201424" cy="426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16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2281</TotalTime>
  <Words>927</Words>
  <Application>Microsoft Macintosh PowerPoint</Application>
  <PresentationFormat>On-screen Show (4:3)</PresentationFormat>
  <Paragraphs>113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CSE570 Spring 2020 Wireless and Mobile Networks  Cellular Networks - II</vt:lpstr>
      <vt:lpstr>5G Vision</vt:lpstr>
      <vt:lpstr>5G in a nutshell</vt:lpstr>
      <vt:lpstr>Some use cases</vt:lpstr>
      <vt:lpstr>Cellular Architecture - Recap</vt:lpstr>
      <vt:lpstr>What is new in 5G?</vt:lpstr>
      <vt:lpstr>Radio Access Technologies</vt:lpstr>
      <vt:lpstr>Radio Access Technologies</vt:lpstr>
      <vt:lpstr>Radio Access Technologies</vt:lpstr>
      <vt:lpstr>Radio Access Technologies</vt:lpstr>
      <vt:lpstr>Radio Access Technologies</vt:lpstr>
      <vt:lpstr>Radio Access Technologies</vt:lpstr>
      <vt:lpstr>Radio Access Technologies</vt:lpstr>
      <vt:lpstr>Radio Access Technologies</vt:lpstr>
      <vt:lpstr>New Spectrum (mmWaves)</vt:lpstr>
      <vt:lpstr>Spectrum Co-Existence</vt:lpstr>
      <vt:lpstr>CapEx/OpEx Reduction Techniques</vt:lpstr>
      <vt:lpstr>CapEx/OpEx Reduction Techniques</vt:lpstr>
      <vt:lpstr>CapEx/OpEx Reduction Techniques</vt:lpstr>
      <vt:lpstr>CapEx/OpEx Reduction Techniques</vt:lpstr>
      <vt:lpstr>CapEx/OpEx Reduction Techniques</vt:lpstr>
      <vt:lpstr>Summary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CSE570: Wireless and Mobile Networks  Sensing - I</dc:title>
  <dc:creator>Microsoft Office User</dc:creator>
  <cp:lastModifiedBy>Microsoft Office User</cp:lastModifiedBy>
  <cp:revision>326</cp:revision>
  <dcterms:created xsi:type="dcterms:W3CDTF">2020-02-13T05:10:31Z</dcterms:created>
  <dcterms:modified xsi:type="dcterms:W3CDTF">2020-04-06T03:57:20Z</dcterms:modified>
</cp:coreProperties>
</file>