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72" r:id="rId12"/>
    <p:sldId id="266" r:id="rId13"/>
    <p:sldId id="267" r:id="rId14"/>
    <p:sldId id="268" r:id="rId15"/>
    <p:sldId id="269" r:id="rId16"/>
    <p:sldId id="273" r:id="rId17"/>
    <p:sldId id="270" r:id="rId18"/>
    <p:sldId id="271" r:id="rId19"/>
    <p:sldId id="277" r:id="rId20"/>
    <p:sldId id="276" r:id="rId21"/>
    <p:sldId id="274" r:id="rId22"/>
    <p:sldId id="275" r:id="rId23"/>
    <p:sldId id="278" r:id="rId24"/>
    <p:sldId id="279" r:id="rId25"/>
    <p:sldId id="280" r:id="rId26"/>
    <p:sldId id="281" r:id="rId27"/>
    <p:sldId id="282" r:id="rId28"/>
    <p:sldId id="289" r:id="rId29"/>
    <p:sldId id="290" r:id="rId30"/>
    <p:sldId id="283" r:id="rId31"/>
    <p:sldId id="291" r:id="rId32"/>
    <p:sldId id="292" r:id="rId33"/>
    <p:sldId id="293" r:id="rId34"/>
    <p:sldId id="294" r:id="rId35"/>
    <p:sldId id="284" r:id="rId36"/>
    <p:sldId id="295" r:id="rId37"/>
    <p:sldId id="296" r:id="rId38"/>
    <p:sldId id="297" r:id="rId39"/>
    <p:sldId id="298" r:id="rId40"/>
    <p:sldId id="285" r:id="rId41"/>
    <p:sldId id="286" r:id="rId42"/>
    <p:sldId id="29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87" d="100"/>
          <a:sy n="87" d="100"/>
        </p:scale>
        <p:origin x="18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3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9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3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02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0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9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9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4DD5E-C762-EF4F-9BF0-9D52077039A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CD603-E774-C44B-9EC3-C66528104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2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8045-A76F-3D4B-B668-6AE88348C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59783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CSE570 Spring 2020</a:t>
            </a:r>
            <a:br>
              <a:rPr lang="en-US" dirty="0"/>
            </a:br>
            <a:r>
              <a:rPr lang="en-US" dirty="0"/>
              <a:t>Wireless and Mobile Networks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3E64E-3B64-9C47-994B-7C36BCA1F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76778"/>
            <a:ext cx="6858000" cy="1655762"/>
          </a:xfrm>
        </p:spPr>
        <p:txBody>
          <a:bodyPr>
            <a:normAutofit/>
          </a:bodyPr>
          <a:lstStyle/>
          <a:p>
            <a:r>
              <a:rPr lang="en-US" sz="3600" dirty="0"/>
              <a:t>Mobile Video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81C58-4368-C848-BA6C-D444776CCCFE}"/>
              </a:ext>
            </a:extLst>
          </p:cNvPr>
          <p:cNvSpPr txBox="1"/>
          <p:nvPr/>
        </p:nvSpPr>
        <p:spPr>
          <a:xfrm>
            <a:off x="1775601" y="5989638"/>
            <a:ext cx="589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slides are borrowed from Dr. </a:t>
            </a:r>
            <a:r>
              <a:rPr lang="en-US" sz="1200" dirty="0" err="1"/>
              <a:t>Timmerer</a:t>
            </a:r>
            <a:r>
              <a:rPr lang="en-US" sz="1200" dirty="0"/>
              <a:t> [AAU/</a:t>
            </a:r>
            <a:r>
              <a:rPr lang="en-US" sz="1200" dirty="0" err="1"/>
              <a:t>Bitmovin</a:t>
            </a:r>
            <a:r>
              <a:rPr lang="en-US" sz="1200" dirty="0"/>
              <a:t>]’s tutorial at Sigcomm’17 </a:t>
            </a:r>
          </a:p>
          <a:p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2148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B6A1-982C-B64C-A842-9BA8445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Adaptive Streaming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CDC236-C5CD-6840-9C38-4EC01FB0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27" y="1917291"/>
            <a:ext cx="8698146" cy="365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47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B0A1-5FBD-F248-A04E-CBD4555E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Example Representations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DB6C4B-B6CB-0A47-95DB-ED0989E8D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4470"/>
            <a:ext cx="9144000" cy="36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94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F9F22-D20C-824B-AE69-B1EEF144F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Representation switching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E7790C-91A9-664E-8F85-45664CB1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6" y="2284384"/>
            <a:ext cx="7893844" cy="343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40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7F36-C72E-034A-9D3E-E8DD97C3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Adaptive Streaming Standards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5B1BE6-7A8A-A846-8682-9ED090956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6" y="2048620"/>
            <a:ext cx="7893844" cy="33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52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02A8A-2805-F74B-9B5E-C516A0ADC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DASH Internals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00F93C-2BEF-7A49-9D8D-AEDA4E594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43"/>
          <a:stretch/>
        </p:blipFill>
        <p:spPr>
          <a:xfrm>
            <a:off x="249128" y="1902543"/>
            <a:ext cx="8645743" cy="39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87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45C5B-2040-564E-9E97-BDD742A85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DASH Internals – Manifest File</a:t>
            </a:r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F39075-D3F0-6547-BFA8-DDEC724CC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175"/>
            <a:ext cx="9144000" cy="388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0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2367-9273-1742-B0EF-646740D3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 Typical Client Does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92593E-5E7F-794B-AE10-17334C90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6658"/>
            <a:ext cx="9144000" cy="474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94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CB772-3445-6444-BB80-4EF8D4515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Video Streaming </a:t>
            </a:r>
            <a:br>
              <a:rPr lang="en-US" b="1" dirty="0"/>
            </a:br>
            <a:r>
              <a:rPr lang="en-US" b="1" dirty="0"/>
              <a:t>Quality of Experience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7E9BA5-F755-1D45-93A7-6FF07D13C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2006190"/>
            <a:ext cx="91186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41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8BB9-6A79-554F-A5D1-CF54A6AE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Trade-offs (ABR algorithm)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F7B70A6-B5E7-E54D-9302-6A40A960E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363"/>
            <a:ext cx="9144000" cy="441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61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F5D32C-55D8-DD4A-BCB9-3C74ADDAA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ABR algorithms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C01FC-4CA3-A948-A091-B7356D562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91604" indent="-293703">
              <a:buClr>
                <a:srgbClr val="DA1F28"/>
              </a:buClr>
              <a:buSzPct val="80000"/>
              <a:buFont typeface="Wingdings" panose="05000000000000000000" pitchFamily="2" charset="2"/>
              <a:buChar char="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US" altLang="en-US" dirty="0"/>
              <a:t>The bitrate adaptation logic is typically controlled by the client</a:t>
            </a:r>
          </a:p>
          <a:p>
            <a:pPr marL="783210" lvl="1" indent="-293703">
              <a:buClr>
                <a:srgbClr val="2DA2BF"/>
              </a:buClr>
              <a:buSzPct val="80000"/>
              <a:buFont typeface="Wingdings" panose="05000000000000000000" pitchFamily="2" charset="2"/>
              <a:buChar char="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US" altLang="en-US" dirty="0"/>
              <a:t>Bitrate adaptation heuristics based on:</a:t>
            </a:r>
          </a:p>
          <a:p>
            <a:pPr marL="1195216" lvl="2" indent="-342900">
              <a:buClr>
                <a:srgbClr val="2DA2BF"/>
              </a:buClr>
              <a:buSzPct val="80000"/>
              <a:buFont typeface="+mj-lt"/>
              <a:buAutoNum type="arabicPeriod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US" altLang="en-US" dirty="0">
                <a:solidFill>
                  <a:srgbClr val="C00000"/>
                </a:solidFill>
              </a:rPr>
              <a:t>Available bandwidth</a:t>
            </a:r>
            <a:endParaRPr lang="en-US" altLang="en-US" dirty="0"/>
          </a:p>
          <a:p>
            <a:pPr marL="1195216" lvl="2" indent="-342900">
              <a:buClr>
                <a:srgbClr val="2DA2BF"/>
              </a:buClr>
              <a:buSzPct val="80000"/>
              <a:buFont typeface="+mj-lt"/>
              <a:buAutoNum type="arabicPeriod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US" altLang="en-US" dirty="0">
                <a:solidFill>
                  <a:srgbClr val="C00000"/>
                </a:solidFill>
              </a:rPr>
              <a:t>Playback buffer size</a:t>
            </a:r>
            <a:endParaRPr lang="en-US" altLang="en-US" dirty="0"/>
          </a:p>
          <a:p>
            <a:pPr marL="1195216" lvl="2" indent="-342900">
              <a:buClr>
                <a:srgbClr val="2DA2BF"/>
              </a:buClr>
              <a:buSzPct val="80000"/>
              <a:buFont typeface="+mj-lt"/>
              <a:buAutoNum type="arabicPeriod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US" altLang="en-US" dirty="0">
                <a:solidFill>
                  <a:srgbClr val="C00000"/>
                </a:solidFill>
              </a:rPr>
              <a:t>Chunk scheduling</a:t>
            </a:r>
            <a:endParaRPr lang="en-US" altLang="en-US" dirty="0"/>
          </a:p>
          <a:p>
            <a:pPr marL="1195216" lvl="2" indent="-342900">
              <a:buClr>
                <a:srgbClr val="2DA2BF"/>
              </a:buClr>
              <a:buSzPct val="80000"/>
              <a:buFont typeface="+mj-lt"/>
              <a:buAutoNum type="arabicPeriod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US" altLang="en-US" dirty="0">
                <a:solidFill>
                  <a:srgbClr val="C00000"/>
                </a:solidFill>
              </a:rPr>
              <a:t>Hybrid-based</a:t>
            </a:r>
            <a:endParaRPr lang="en-US" altLang="en-US" dirty="0"/>
          </a:p>
          <a:p>
            <a:pPr marL="391604" lvl="1" indent="-293703">
              <a:spcAft>
                <a:spcPts val="1282"/>
              </a:spcAft>
              <a:buClr>
                <a:srgbClr val="DA1F28"/>
              </a:buClr>
              <a:buSzPct val="80000"/>
              <a:buFont typeface="Wingdings" panose="05000000000000000000" pitchFamily="2" charset="2"/>
              <a:buChar char="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US" altLang="en-US" sz="2200" dirty="0">
                <a:solidFill>
                  <a:srgbClr val="000000"/>
                </a:solidFill>
              </a:rPr>
              <a:t>Interesting algorithms</a:t>
            </a:r>
          </a:p>
          <a:p>
            <a:pPr marL="783210" lvl="1" indent="-293703">
              <a:buClr>
                <a:srgbClr val="2DA2BF"/>
              </a:buClr>
              <a:buSzPct val="80000"/>
              <a:buFont typeface="Wingdings" panose="05000000000000000000" pitchFamily="2" charset="2"/>
              <a:buChar char="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US" altLang="en-US" sz="1800" dirty="0"/>
              <a:t>Li et al (2014), Liu et al (2011)</a:t>
            </a:r>
          </a:p>
          <a:p>
            <a:pPr marL="783210" lvl="1" indent="-293703">
              <a:buClr>
                <a:srgbClr val="2DA2BF"/>
              </a:buClr>
              <a:buSzPct val="80000"/>
              <a:buFont typeface="Wingdings" panose="05000000000000000000" pitchFamily="2" charset="2"/>
              <a:buChar char="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US" altLang="en-US" sz="1800" dirty="0"/>
              <a:t>Huang et al (2014), Mueller et al (2015)</a:t>
            </a:r>
          </a:p>
          <a:p>
            <a:pPr marL="783210" lvl="1" indent="-293703">
              <a:buClr>
                <a:srgbClr val="2DA2BF"/>
              </a:buClr>
              <a:buSzPct val="80000"/>
              <a:buFont typeface="Wingdings" panose="05000000000000000000" pitchFamily="2" charset="2"/>
              <a:buChar char="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US" altLang="en-US" sz="1800" dirty="0"/>
              <a:t>Jiang et al (2012), Chen et al (2013)</a:t>
            </a:r>
          </a:p>
          <a:p>
            <a:pPr marL="783210" lvl="1" indent="-293703">
              <a:buClr>
                <a:srgbClr val="2DA2BF"/>
              </a:buClr>
              <a:buSzPct val="80000"/>
              <a:buFont typeface="Wingdings" panose="05000000000000000000" pitchFamily="2" charset="2"/>
              <a:buChar char="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</a:tabLst>
            </a:pPr>
            <a:r>
              <a:rPr lang="en-US" altLang="en-US" sz="1800" dirty="0"/>
              <a:t>Yin et al (2015), Li et al. (2014), De </a:t>
            </a:r>
            <a:r>
              <a:rPr lang="en-US" altLang="en-US" sz="1800" dirty="0" err="1"/>
              <a:t>Cicco</a:t>
            </a:r>
            <a:r>
              <a:rPr lang="en-US" altLang="en-US" sz="1800" dirty="0"/>
              <a:t> et al. (2013), Miller et al. (2012), Zhou et al. (2012)</a:t>
            </a:r>
          </a:p>
        </p:txBody>
      </p:sp>
    </p:spTree>
    <p:extLst>
      <p:ext uri="{BB962C8B-B14F-4D97-AF65-F5344CB8AC3E}">
        <p14:creationId xmlns:p14="http://schemas.microsoft.com/office/powerpoint/2010/main" val="2932120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CE305-29B8-D94D-9C09-8B1BF8D8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Explosion in Mobile Video Applications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D58C9-5BCB-C344-88C3-699B98572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85" y="1825625"/>
            <a:ext cx="7646629" cy="45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55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5743DF-AE57-E747-8B0B-5ECC8B52F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789D4-7AFF-A94B-941C-2F17D3CBE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Internet Video Traffic is Exponentially Increasing</a:t>
            </a:r>
          </a:p>
          <a:p>
            <a:r>
              <a:rPr lang="en-US" dirty="0"/>
              <a:t>Wireless Networks often provide unreliable conditions.</a:t>
            </a:r>
          </a:p>
          <a:p>
            <a:r>
              <a:rPr lang="en-US" dirty="0"/>
              <a:t>Need for Adaptive Streaming</a:t>
            </a:r>
          </a:p>
          <a:p>
            <a:r>
              <a:rPr lang="en-US" dirty="0"/>
              <a:t>Video Streaming Performance Metrics</a:t>
            </a:r>
          </a:p>
          <a:p>
            <a:r>
              <a:rPr lang="en-US" dirty="0"/>
              <a:t>Adaptive Streaming for advanced video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11612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D2AD-6A41-C846-BEBE-497279677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Adaptive Streaming for 360 Degree Videos, VR/AR</a:t>
            </a:r>
          </a:p>
        </p:txBody>
      </p:sp>
      <p:pic>
        <p:nvPicPr>
          <p:cNvPr id="4" name="Picture 3" descr="A picture containing computer, table, man&#10;&#10;Description automatically generated">
            <a:extLst>
              <a:ext uri="{FF2B5EF4-FFF2-40B4-BE49-F238E27FC236}">
                <a16:creationId xmlns:a16="http://schemas.microsoft.com/office/drawing/2014/main" id="{D7227902-AA2E-4B45-BC37-ECEFEE87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3764"/>
            <a:ext cx="9144000" cy="386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41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D2AD-6A41-C846-BEBE-497279677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Adaptive Streaming for 360 Degree Videos, VR/AR</a:t>
            </a:r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C06A98F-B586-0045-BE74-BBBA08A3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547"/>
            <a:ext cx="9144000" cy="48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72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A4ADB-24B3-F242-B0B0-5104344E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79874"/>
            <a:ext cx="8515350" cy="1325563"/>
          </a:xfrm>
        </p:spPr>
        <p:txBody>
          <a:bodyPr/>
          <a:lstStyle/>
          <a:p>
            <a:pPr algn="ctr"/>
            <a:r>
              <a:rPr lang="en-US" b="1" dirty="0"/>
              <a:t>Adaptive Streaming – Latest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EA18B-CD89-AB4E-80A9-C6BE248C1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Bandwidth prediction</a:t>
            </a:r>
          </a:p>
          <a:p>
            <a:pPr lvl="1"/>
            <a:r>
              <a:rPr lang="en-US" dirty="0"/>
              <a:t>Simple statistics</a:t>
            </a:r>
          </a:p>
          <a:p>
            <a:pPr lvl="1"/>
            <a:r>
              <a:rPr lang="en-US" dirty="0"/>
              <a:t>ML</a:t>
            </a:r>
          </a:p>
          <a:p>
            <a:r>
              <a:rPr lang="en-US" dirty="0"/>
              <a:t>ABR Algorithms</a:t>
            </a:r>
          </a:p>
          <a:p>
            <a:pPr lvl="1"/>
            <a:r>
              <a:rPr lang="en-US" dirty="0"/>
              <a:t>Buffer based (e.g., BBA, BOLA)</a:t>
            </a:r>
          </a:p>
          <a:p>
            <a:pPr lvl="1"/>
            <a:r>
              <a:rPr lang="en-US" dirty="0"/>
              <a:t>Throughput based (e.g., Festive)</a:t>
            </a:r>
          </a:p>
          <a:p>
            <a:pPr lvl="1"/>
            <a:r>
              <a:rPr lang="en-US" dirty="0"/>
              <a:t>Hybrid (e.g., MPC, </a:t>
            </a:r>
            <a:r>
              <a:rPr lang="en-US" dirty="0" err="1"/>
              <a:t>Pensieve</a:t>
            </a:r>
            <a:r>
              <a:rPr lang="en-US" dirty="0"/>
              <a:t>)</a:t>
            </a:r>
          </a:p>
          <a:p>
            <a:r>
              <a:rPr lang="en-US" dirty="0"/>
              <a:t>Identifying root causes</a:t>
            </a:r>
          </a:p>
          <a:p>
            <a:pPr lvl="1"/>
            <a:r>
              <a:rPr lang="en-US" dirty="0"/>
              <a:t>Client, Server, CDN, Routers</a:t>
            </a:r>
          </a:p>
        </p:txBody>
      </p:sp>
    </p:spTree>
    <p:extLst>
      <p:ext uri="{BB962C8B-B14F-4D97-AF65-F5344CB8AC3E}">
        <p14:creationId xmlns:p14="http://schemas.microsoft.com/office/powerpoint/2010/main" val="2200747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C1424-A2D4-544D-BACE-FFC5814E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57" y="379874"/>
            <a:ext cx="8190885" cy="1325563"/>
          </a:xfrm>
        </p:spPr>
        <p:txBody>
          <a:bodyPr/>
          <a:lstStyle/>
          <a:p>
            <a:r>
              <a:rPr lang="en-US" b="1" dirty="0"/>
              <a:t>Some Wireless Network Conditions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304434-33F4-D345-911C-3C0D5ADD5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976" y="1903975"/>
            <a:ext cx="5118100" cy="349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68CCD3-C284-1C4F-8FD4-6287AC3A7284}"/>
              </a:ext>
            </a:extLst>
          </p:cNvPr>
          <p:cNvSpPr txBox="1"/>
          <p:nvPr/>
        </p:nvSpPr>
        <p:spPr>
          <a:xfrm>
            <a:off x="2566219" y="5810864"/>
            <a:ext cx="353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Reasons for fluctuation?</a:t>
            </a:r>
          </a:p>
        </p:txBody>
      </p:sp>
    </p:spTree>
    <p:extLst>
      <p:ext uri="{BB962C8B-B14F-4D97-AF65-F5344CB8AC3E}">
        <p14:creationId xmlns:p14="http://schemas.microsoft.com/office/powerpoint/2010/main" val="3405619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C1424-A2D4-544D-BACE-FFC5814E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57" y="379874"/>
            <a:ext cx="8190885" cy="1325563"/>
          </a:xfrm>
        </p:spPr>
        <p:txBody>
          <a:bodyPr/>
          <a:lstStyle/>
          <a:p>
            <a:r>
              <a:rPr lang="en-US" b="1" dirty="0"/>
              <a:t>Some Wireless Network Conditions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4C0EB2-8AD6-A14E-A2A5-18223B990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56" y="1748273"/>
            <a:ext cx="8190885" cy="4062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D47A25-FF94-0E48-80B7-3F5B86948DE1}"/>
              </a:ext>
            </a:extLst>
          </p:cNvPr>
          <p:cNvSpPr txBox="1"/>
          <p:nvPr/>
        </p:nvSpPr>
        <p:spPr>
          <a:xfrm>
            <a:off x="1889340" y="5853700"/>
            <a:ext cx="536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Increased bandwidth is not enough: reliability matters. </a:t>
            </a:r>
          </a:p>
        </p:txBody>
      </p:sp>
    </p:spTree>
    <p:extLst>
      <p:ext uri="{BB962C8B-B14F-4D97-AF65-F5344CB8AC3E}">
        <p14:creationId xmlns:p14="http://schemas.microsoft.com/office/powerpoint/2010/main" val="2296928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B4C0A-8D9C-214E-B332-125C342B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ABR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66393-6BAF-8947-824D-27AA00DCF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performance metrics</a:t>
            </a:r>
          </a:p>
          <a:p>
            <a:pPr lvl="1"/>
            <a:r>
              <a:rPr lang="en-US" dirty="0"/>
              <a:t>Quality (Q), Rebuffering (R), Quality switches (S)</a:t>
            </a:r>
          </a:p>
          <a:p>
            <a:r>
              <a:rPr lang="en-US" dirty="0"/>
              <a:t>A general objective</a:t>
            </a:r>
          </a:p>
          <a:p>
            <a:pPr lvl="1"/>
            <a:r>
              <a:rPr lang="en-US" dirty="0"/>
              <a:t>Quality of Experience (</a:t>
            </a:r>
            <a:r>
              <a:rPr lang="en-US" dirty="0" err="1"/>
              <a:t>QoE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389E20-9BD0-A440-94B0-2B7467799E8A}"/>
              </a:ext>
            </a:extLst>
          </p:cNvPr>
          <p:cNvSpPr txBox="1"/>
          <p:nvPr/>
        </p:nvSpPr>
        <p:spPr>
          <a:xfrm>
            <a:off x="2462981" y="4001294"/>
            <a:ext cx="518359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QoE</a:t>
            </a:r>
            <a:r>
              <a:rPr lang="en-US" sz="3600" b="1" dirty="0"/>
              <a:t> = w1.Q – w2.R – w3.S</a:t>
            </a:r>
          </a:p>
          <a:p>
            <a:endParaRPr lang="en-US" sz="2800" dirty="0"/>
          </a:p>
          <a:p>
            <a:r>
              <a:rPr lang="en-US" sz="2800" dirty="0"/>
              <a:t>Maximize </a:t>
            </a:r>
            <a:r>
              <a:rPr lang="en-US" sz="2800" dirty="0" err="1"/>
              <a:t>QoE</a:t>
            </a:r>
            <a:r>
              <a:rPr lang="en-US" sz="2800" dirty="0"/>
              <a:t> </a:t>
            </a:r>
          </a:p>
          <a:p>
            <a:r>
              <a:rPr lang="en-US" sz="2800" dirty="0"/>
              <a:t>      </a:t>
            </a:r>
            <a:r>
              <a:rPr lang="en-US" sz="2800" dirty="0" err="1"/>
              <a:t>s.t</a:t>
            </a:r>
            <a:r>
              <a:rPr lang="en-US" sz="2800" dirty="0"/>
              <a:t> some constraints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2167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Throughput Based ABR (FESTIVE)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A96519C-978B-5C48-9293-002C5D9BFEF2}"/>
              </a:ext>
            </a:extLst>
          </p:cNvPr>
          <p:cNvSpPr txBox="1"/>
          <p:nvPr/>
        </p:nvSpPr>
        <p:spPr>
          <a:xfrm>
            <a:off x="182938" y="1457306"/>
            <a:ext cx="8815851" cy="338554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Inefficiency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Fraction of bandwidth not being used or overused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1BD1A445-3BAD-4942-B39B-3424A83766B1}"/>
              </a:ext>
            </a:extLst>
          </p:cNvPr>
          <p:cNvCxnSpPr>
            <a:cxnSpLocks/>
          </p:cNvCxnSpPr>
          <p:nvPr/>
        </p:nvCxnSpPr>
        <p:spPr>
          <a:xfrm flipV="1">
            <a:off x="1332020" y="3229861"/>
            <a:ext cx="6372" cy="140589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BCF8C9E-0CF7-0F49-A473-918CCFAB5D97}"/>
              </a:ext>
            </a:extLst>
          </p:cNvPr>
          <p:cNvCxnSpPr>
            <a:cxnSpLocks/>
          </p:cNvCxnSpPr>
          <p:nvPr/>
        </p:nvCxnSpPr>
        <p:spPr>
          <a:xfrm>
            <a:off x="1332020" y="4635757"/>
            <a:ext cx="6781325" cy="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none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1C4D391-2C3F-3146-BF64-A13034BBE0B8}"/>
              </a:ext>
            </a:extLst>
          </p:cNvPr>
          <p:cNvCxnSpPr>
            <a:cxnSpLocks/>
          </p:cNvCxnSpPr>
          <p:nvPr/>
        </p:nvCxnSpPr>
        <p:spPr>
          <a:xfrm>
            <a:off x="1332020" y="4228904"/>
            <a:ext cx="1763144" cy="0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CF606257-97C1-EE45-8797-C399E29A2CB4}"/>
              </a:ext>
            </a:extLst>
          </p:cNvPr>
          <p:cNvSpPr txBox="1"/>
          <p:nvPr/>
        </p:nvSpPr>
        <p:spPr>
          <a:xfrm>
            <a:off x="194608" y="2850775"/>
            <a:ext cx="107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Bitrate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(Mbps)</a:t>
            </a:r>
          </a:p>
        </p:txBody>
      </p:sp>
      <p:sp>
        <p:nvSpPr>
          <p:cNvPr id="106" name="Slide Number Placeholder 4">
            <a:extLst>
              <a:ext uri="{FF2B5EF4-FFF2-40B4-BE49-F238E27FC236}">
                <a16:creationId xmlns:a16="http://schemas.microsoft.com/office/drawing/2014/main" id="{3E24ED73-1683-224E-8B1B-17B33984BEB1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C2E8E1-26C7-D64D-B43C-DDC1E9830A5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BD30593-2DDE-854D-911E-500B954CB8D6}"/>
              </a:ext>
            </a:extLst>
          </p:cNvPr>
          <p:cNvSpPr txBox="1"/>
          <p:nvPr/>
        </p:nvSpPr>
        <p:spPr>
          <a:xfrm>
            <a:off x="7807086" y="4748772"/>
            <a:ext cx="612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time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4F88083-8491-AB46-A1A2-FED657C98BEA}"/>
              </a:ext>
            </a:extLst>
          </p:cNvPr>
          <p:cNvCxnSpPr>
            <a:cxnSpLocks/>
          </p:cNvCxnSpPr>
          <p:nvPr/>
        </p:nvCxnSpPr>
        <p:spPr>
          <a:xfrm flipV="1">
            <a:off x="1325648" y="4950454"/>
            <a:ext cx="6372" cy="140589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6C9F7002-10D0-E54B-B7B6-E115E6A3A063}"/>
              </a:ext>
            </a:extLst>
          </p:cNvPr>
          <p:cNvCxnSpPr>
            <a:cxnSpLocks/>
          </p:cNvCxnSpPr>
          <p:nvPr/>
        </p:nvCxnSpPr>
        <p:spPr>
          <a:xfrm>
            <a:off x="1325648" y="6356350"/>
            <a:ext cx="6781325" cy="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none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CB999FB5-160B-1F4D-AFB5-EA5132C06FA9}"/>
              </a:ext>
            </a:extLst>
          </p:cNvPr>
          <p:cNvSpPr txBox="1"/>
          <p:nvPr/>
        </p:nvSpPr>
        <p:spPr>
          <a:xfrm>
            <a:off x="182938" y="4765788"/>
            <a:ext cx="107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Bitrate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(Mbps)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DC90543-A602-DA40-9945-6086CB910DC3}"/>
              </a:ext>
            </a:extLst>
          </p:cNvPr>
          <p:cNvSpPr txBox="1"/>
          <p:nvPr/>
        </p:nvSpPr>
        <p:spPr>
          <a:xfrm>
            <a:off x="7800714" y="6469365"/>
            <a:ext cx="612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time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51BA678-F41F-2149-B6B0-37717BAFAA64}"/>
              </a:ext>
            </a:extLst>
          </p:cNvPr>
          <p:cNvCxnSpPr>
            <a:cxnSpLocks/>
          </p:cNvCxnSpPr>
          <p:nvPr/>
        </p:nvCxnSpPr>
        <p:spPr>
          <a:xfrm>
            <a:off x="1319276" y="5970163"/>
            <a:ext cx="1763144" cy="0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48D7049-243C-9A4B-A2C8-433C17432D06}"/>
              </a:ext>
            </a:extLst>
          </p:cNvPr>
          <p:cNvCxnSpPr>
            <a:cxnSpLocks/>
          </p:cNvCxnSpPr>
          <p:nvPr/>
        </p:nvCxnSpPr>
        <p:spPr>
          <a:xfrm flipV="1">
            <a:off x="3095164" y="3675620"/>
            <a:ext cx="0" cy="553285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A1299F65-FCDE-5941-A9AB-4FC0B60AF549}"/>
              </a:ext>
            </a:extLst>
          </p:cNvPr>
          <p:cNvCxnSpPr>
            <a:cxnSpLocks/>
          </p:cNvCxnSpPr>
          <p:nvPr/>
        </p:nvCxnSpPr>
        <p:spPr>
          <a:xfrm flipH="1">
            <a:off x="3095164" y="3675620"/>
            <a:ext cx="1220639" cy="0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04B572B-78A6-714D-99E3-082AC62095B9}"/>
              </a:ext>
            </a:extLst>
          </p:cNvPr>
          <p:cNvCxnSpPr>
            <a:cxnSpLocks/>
          </p:cNvCxnSpPr>
          <p:nvPr/>
        </p:nvCxnSpPr>
        <p:spPr>
          <a:xfrm flipH="1">
            <a:off x="3082420" y="5974615"/>
            <a:ext cx="1220639" cy="0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DB36834-71E7-E74B-A1A1-AAEF06D3228E}"/>
              </a:ext>
            </a:extLst>
          </p:cNvPr>
          <p:cNvGrpSpPr/>
          <p:nvPr/>
        </p:nvGrpSpPr>
        <p:grpSpPr>
          <a:xfrm>
            <a:off x="4303061" y="5722010"/>
            <a:ext cx="3779256" cy="289592"/>
            <a:chOff x="4491128" y="2788467"/>
            <a:chExt cx="1372021" cy="1030465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B7C01E0-E91F-A849-8E9E-A445C4E2CB86}"/>
                </a:ext>
              </a:extLst>
            </p:cNvPr>
            <p:cNvCxnSpPr/>
            <p:nvPr/>
          </p:nvCxnSpPr>
          <p:spPr>
            <a:xfrm flipV="1">
              <a:off x="4834797" y="2788467"/>
              <a:ext cx="0" cy="1026013"/>
            </a:xfrm>
            <a:prstGeom prst="line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91880F6-1DF1-D147-BE41-3AE47AACF3DC}"/>
                </a:ext>
              </a:extLst>
            </p:cNvPr>
            <p:cNvCxnSpPr/>
            <p:nvPr/>
          </p:nvCxnSpPr>
          <p:spPr>
            <a:xfrm>
              <a:off x="4834797" y="3814480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EDD231D-260F-5B48-B826-58CDFAFDA886}"/>
                </a:ext>
              </a:extLst>
            </p:cNvPr>
            <p:cNvCxnSpPr/>
            <p:nvPr/>
          </p:nvCxnSpPr>
          <p:spPr>
            <a:xfrm>
              <a:off x="4491128" y="2788467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C8D688E-E1FF-3248-8391-11D4014036B0}"/>
                </a:ext>
              </a:extLst>
            </p:cNvPr>
            <p:cNvCxnSpPr/>
            <p:nvPr/>
          </p:nvCxnSpPr>
          <p:spPr>
            <a:xfrm flipV="1">
              <a:off x="5172143" y="2792919"/>
              <a:ext cx="0" cy="1026013"/>
            </a:xfrm>
            <a:prstGeom prst="line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6E3C00D-172B-094F-A898-6361537CCD0A}"/>
                </a:ext>
              </a:extLst>
            </p:cNvPr>
            <p:cNvCxnSpPr/>
            <p:nvPr/>
          </p:nvCxnSpPr>
          <p:spPr>
            <a:xfrm flipV="1">
              <a:off x="5519480" y="2792918"/>
              <a:ext cx="0" cy="1026014"/>
            </a:xfrm>
            <a:prstGeom prst="line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7C9E603-68C3-D64A-B576-436BE4B4775A}"/>
                </a:ext>
              </a:extLst>
            </p:cNvPr>
            <p:cNvCxnSpPr/>
            <p:nvPr/>
          </p:nvCxnSpPr>
          <p:spPr>
            <a:xfrm>
              <a:off x="5519480" y="3818932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DB6A7F7-3CD6-A34B-B667-F782E058A4A4}"/>
                </a:ext>
              </a:extLst>
            </p:cNvPr>
            <p:cNvCxnSpPr/>
            <p:nvPr/>
          </p:nvCxnSpPr>
          <p:spPr>
            <a:xfrm>
              <a:off x="5175811" y="2792918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E575F7F-3A7B-2040-BC74-C1F8A9E3B010}"/>
              </a:ext>
            </a:extLst>
          </p:cNvPr>
          <p:cNvCxnSpPr>
            <a:cxnSpLocks/>
          </p:cNvCxnSpPr>
          <p:nvPr/>
        </p:nvCxnSpPr>
        <p:spPr>
          <a:xfrm flipV="1">
            <a:off x="4303059" y="5709681"/>
            <a:ext cx="0" cy="271632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D92729B-7232-3543-B859-7F60897AC90E}"/>
              </a:ext>
            </a:extLst>
          </p:cNvPr>
          <p:cNvGrpSpPr/>
          <p:nvPr/>
        </p:nvGrpSpPr>
        <p:grpSpPr>
          <a:xfrm>
            <a:off x="4314546" y="3675620"/>
            <a:ext cx="2766341" cy="715081"/>
            <a:chOff x="4491128" y="2788467"/>
            <a:chExt cx="2766341" cy="1034917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C54DC9BC-01D9-D040-8A51-6B7546FA6074}"/>
                </a:ext>
              </a:extLst>
            </p:cNvPr>
            <p:cNvCxnSpPr/>
            <p:nvPr/>
          </p:nvCxnSpPr>
          <p:spPr>
            <a:xfrm flipV="1">
              <a:off x="4834797" y="2788467"/>
              <a:ext cx="0" cy="1026013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57E28B6-E83D-3747-9573-11202AC42AB6}"/>
                </a:ext>
              </a:extLst>
            </p:cNvPr>
            <p:cNvCxnSpPr/>
            <p:nvPr/>
          </p:nvCxnSpPr>
          <p:spPr>
            <a:xfrm>
              <a:off x="4834797" y="3814480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9138FD0-E5AF-EB41-AEE0-89E64668FACF}"/>
                </a:ext>
              </a:extLst>
            </p:cNvPr>
            <p:cNvCxnSpPr/>
            <p:nvPr/>
          </p:nvCxnSpPr>
          <p:spPr>
            <a:xfrm>
              <a:off x="4491128" y="2788467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8705358-142B-4042-BAE4-EAB9074D261A}"/>
                </a:ext>
              </a:extLst>
            </p:cNvPr>
            <p:cNvCxnSpPr/>
            <p:nvPr/>
          </p:nvCxnSpPr>
          <p:spPr>
            <a:xfrm flipV="1">
              <a:off x="5172143" y="2792919"/>
              <a:ext cx="0" cy="1026013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F76AD7C8-9C2D-4C4E-9A6B-80A7EDC36505}"/>
                </a:ext>
              </a:extLst>
            </p:cNvPr>
            <p:cNvCxnSpPr/>
            <p:nvPr/>
          </p:nvCxnSpPr>
          <p:spPr>
            <a:xfrm flipV="1">
              <a:off x="5528432" y="2792919"/>
              <a:ext cx="0" cy="1026013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9B6A2E4-D1F8-1147-948A-B2B6346C23ED}"/>
                </a:ext>
              </a:extLst>
            </p:cNvPr>
            <p:cNvCxnSpPr/>
            <p:nvPr/>
          </p:nvCxnSpPr>
          <p:spPr>
            <a:xfrm>
              <a:off x="5528432" y="3818932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69A0479-8CF9-804F-A93B-E2FE3A69C9CE}"/>
                </a:ext>
              </a:extLst>
            </p:cNvPr>
            <p:cNvCxnSpPr/>
            <p:nvPr/>
          </p:nvCxnSpPr>
          <p:spPr>
            <a:xfrm>
              <a:off x="5184763" y="2792919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447FEA6-C09A-424E-8E3D-EFDB256560E6}"/>
                </a:ext>
              </a:extLst>
            </p:cNvPr>
            <p:cNvCxnSpPr/>
            <p:nvPr/>
          </p:nvCxnSpPr>
          <p:spPr>
            <a:xfrm flipV="1">
              <a:off x="5865778" y="2797371"/>
              <a:ext cx="0" cy="1026013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DBAFC48-81DA-9249-AB4C-4447C6A0421A}"/>
                </a:ext>
              </a:extLst>
            </p:cNvPr>
            <p:cNvCxnSpPr/>
            <p:nvPr/>
          </p:nvCxnSpPr>
          <p:spPr>
            <a:xfrm flipV="1">
              <a:off x="6220165" y="2792919"/>
              <a:ext cx="0" cy="1026013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1C2A65F7-B442-3343-A91C-225553FF6133}"/>
                </a:ext>
              </a:extLst>
            </p:cNvPr>
            <p:cNvCxnSpPr/>
            <p:nvPr/>
          </p:nvCxnSpPr>
          <p:spPr>
            <a:xfrm>
              <a:off x="6220165" y="3818932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42668AB-7717-F74F-AF09-3590F61AA8E1}"/>
                </a:ext>
              </a:extLst>
            </p:cNvPr>
            <p:cNvCxnSpPr/>
            <p:nvPr/>
          </p:nvCxnSpPr>
          <p:spPr>
            <a:xfrm>
              <a:off x="5876496" y="2792919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69AC63A-FCEE-CE4E-B800-71E689FA6EA1}"/>
                </a:ext>
              </a:extLst>
            </p:cNvPr>
            <p:cNvCxnSpPr/>
            <p:nvPr/>
          </p:nvCxnSpPr>
          <p:spPr>
            <a:xfrm flipV="1">
              <a:off x="6557511" y="2797371"/>
              <a:ext cx="0" cy="1026013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86AB077-9D46-6B49-8C12-072CEB1EF96B}"/>
                </a:ext>
              </a:extLst>
            </p:cNvPr>
            <p:cNvCxnSpPr/>
            <p:nvPr/>
          </p:nvCxnSpPr>
          <p:spPr>
            <a:xfrm flipV="1">
              <a:off x="6913800" y="2797371"/>
              <a:ext cx="0" cy="1026013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FCE01D6-E829-4544-9566-7EE63DD61A60}"/>
                </a:ext>
              </a:extLst>
            </p:cNvPr>
            <p:cNvCxnSpPr/>
            <p:nvPr/>
          </p:nvCxnSpPr>
          <p:spPr>
            <a:xfrm>
              <a:off x="6913800" y="3823384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13E902A-4E94-0D48-A533-1E0A13835483}"/>
                </a:ext>
              </a:extLst>
            </p:cNvPr>
            <p:cNvCxnSpPr/>
            <p:nvPr/>
          </p:nvCxnSpPr>
          <p:spPr>
            <a:xfrm>
              <a:off x="6570131" y="2797371"/>
              <a:ext cx="343669" cy="0"/>
            </a:xfrm>
            <a:prstGeom prst="line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8471320C-87EB-334E-B1A9-FE48B7660D56}"/>
              </a:ext>
            </a:extLst>
          </p:cNvPr>
          <p:cNvSpPr txBox="1"/>
          <p:nvPr/>
        </p:nvSpPr>
        <p:spPr>
          <a:xfrm>
            <a:off x="192050" y="1898624"/>
            <a:ext cx="8494750" cy="338554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Unfairness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Discrepancy of bitrates used by multiple players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4D77A84-7085-6649-9C2A-7C7E78A8163E}"/>
              </a:ext>
            </a:extLst>
          </p:cNvPr>
          <p:cNvSpPr txBox="1"/>
          <p:nvPr/>
        </p:nvSpPr>
        <p:spPr>
          <a:xfrm>
            <a:off x="1467646" y="3281093"/>
            <a:ext cx="1210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</a:rPr>
              <a:t>Player A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DF3D578-CED3-D746-AAA2-0FA29454BCA9}"/>
              </a:ext>
            </a:extLst>
          </p:cNvPr>
          <p:cNvSpPr txBox="1"/>
          <p:nvPr/>
        </p:nvSpPr>
        <p:spPr>
          <a:xfrm>
            <a:off x="1454902" y="5082641"/>
            <a:ext cx="1198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Player B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DC5C0ADE-69A2-BF4D-8C72-88B8C4EB7BF7}"/>
              </a:ext>
            </a:extLst>
          </p:cNvPr>
          <p:cNvSpPr txBox="1"/>
          <p:nvPr/>
        </p:nvSpPr>
        <p:spPr>
          <a:xfrm>
            <a:off x="519298" y="5709681"/>
            <a:ext cx="574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0.7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07C86C3D-BEDB-004A-A9A2-12BB37E704CC}"/>
              </a:ext>
            </a:extLst>
          </p:cNvPr>
          <p:cNvSpPr txBox="1"/>
          <p:nvPr/>
        </p:nvSpPr>
        <p:spPr>
          <a:xfrm>
            <a:off x="182938" y="2335099"/>
            <a:ext cx="8729013" cy="338554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Instability: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frequency and magnitude of recent switches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D421925-70BC-1D43-96A2-B8D8E210A347}"/>
              </a:ext>
            </a:extLst>
          </p:cNvPr>
          <p:cNvSpPr txBox="1"/>
          <p:nvPr/>
        </p:nvSpPr>
        <p:spPr>
          <a:xfrm>
            <a:off x="466050" y="4015217"/>
            <a:ext cx="574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0.7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08B04F20-B190-1C4B-9423-93EEC6FB59DA}"/>
              </a:ext>
            </a:extLst>
          </p:cNvPr>
          <p:cNvSpPr txBox="1"/>
          <p:nvPr/>
        </p:nvSpPr>
        <p:spPr>
          <a:xfrm>
            <a:off x="472652" y="3497106"/>
            <a:ext cx="574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EC58128-45A7-A44F-A197-7C6BF6C2C672}"/>
              </a:ext>
            </a:extLst>
          </p:cNvPr>
          <p:cNvSpPr txBox="1"/>
          <p:nvPr/>
        </p:nvSpPr>
        <p:spPr>
          <a:xfrm>
            <a:off x="5018180" y="2934299"/>
            <a:ext cx="3020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Bottleneck b/w 2Mbps</a:t>
            </a:r>
          </a:p>
        </p:txBody>
      </p:sp>
    </p:spTree>
    <p:extLst>
      <p:ext uri="{BB962C8B-B14F-4D97-AF65-F5344CB8AC3E}">
        <p14:creationId xmlns:p14="http://schemas.microsoft.com/office/powerpoint/2010/main" val="214824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1" grpId="1" animBg="1"/>
      <p:bldP spid="101" grpId="2" animBg="1"/>
      <p:bldP spid="141" grpId="0" animBg="1"/>
      <p:bldP spid="141" grpId="1" animBg="1"/>
      <p:bldP spid="141" grpId="2" animBg="1"/>
      <p:bldP spid="145" grpId="0" animBg="1"/>
      <p:bldP spid="1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Throughput Based ABR (FESTIVE)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6AE64C-D32F-BA4A-AC21-82B2E472A12D}"/>
              </a:ext>
            </a:extLst>
          </p:cNvPr>
          <p:cNvSpPr txBox="1"/>
          <p:nvPr/>
        </p:nvSpPr>
        <p:spPr>
          <a:xfrm>
            <a:off x="483316" y="6205817"/>
            <a:ext cx="8014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8000"/>
                </a:solidFill>
              </a:rPr>
              <a:t>SmoothStreaming</a:t>
            </a:r>
            <a:r>
              <a:rPr lang="en-US" sz="2400" dirty="0">
                <a:solidFill>
                  <a:srgbClr val="008000"/>
                </a:solidFill>
              </a:rPr>
              <a:t> (SS) appears to be better than other players.</a:t>
            </a:r>
          </a:p>
        </p:txBody>
      </p:sp>
      <p:pic>
        <p:nvPicPr>
          <p:cNvPr id="7" name="Picture 6" descr="compare-players.pdf">
            <a:extLst>
              <a:ext uri="{FF2B5EF4-FFF2-40B4-BE49-F238E27FC236}">
                <a16:creationId xmlns:a16="http://schemas.microsoft.com/office/drawing/2014/main" id="{185AA180-29C7-F64D-B188-914CBF2E9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" y="2766722"/>
            <a:ext cx="8875991" cy="357471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564440-1F54-7E40-A79C-0EC2F14AE409}"/>
              </a:ext>
            </a:extLst>
          </p:cNvPr>
          <p:cNvSpPr/>
          <p:nvPr/>
        </p:nvSpPr>
        <p:spPr>
          <a:xfrm>
            <a:off x="1040825" y="4723846"/>
            <a:ext cx="451776" cy="1407998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90A85F-392C-3341-A3B8-CD719E5D765F}"/>
              </a:ext>
            </a:extLst>
          </p:cNvPr>
          <p:cNvSpPr/>
          <p:nvPr/>
        </p:nvSpPr>
        <p:spPr>
          <a:xfrm>
            <a:off x="3932564" y="5182511"/>
            <a:ext cx="455202" cy="949333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EFF196-73C5-C244-B8D0-707ECC7AF613}"/>
              </a:ext>
            </a:extLst>
          </p:cNvPr>
          <p:cNvSpPr/>
          <p:nvPr/>
        </p:nvSpPr>
        <p:spPr>
          <a:xfrm>
            <a:off x="6996988" y="4730010"/>
            <a:ext cx="426189" cy="1401834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D3723C-E3D0-7C46-9C1D-FCBD67FB32BD}"/>
              </a:ext>
            </a:extLst>
          </p:cNvPr>
          <p:cNvSpPr txBox="1"/>
          <p:nvPr/>
        </p:nvSpPr>
        <p:spPr>
          <a:xfrm>
            <a:off x="1040825" y="252554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Unfairness index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2DEC09-A90D-DD4A-B2CB-7C49480CBCCD}"/>
              </a:ext>
            </a:extLst>
          </p:cNvPr>
          <p:cNvSpPr txBox="1"/>
          <p:nvPr/>
        </p:nvSpPr>
        <p:spPr>
          <a:xfrm>
            <a:off x="3932564" y="251952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Instability index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ED782-799B-FD45-B509-77976816FE74}"/>
              </a:ext>
            </a:extLst>
          </p:cNvPr>
          <p:cNvSpPr txBox="1"/>
          <p:nvPr/>
        </p:nvSpPr>
        <p:spPr>
          <a:xfrm>
            <a:off x="6977930" y="2562456"/>
            <a:ext cx="181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Inefficiency index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96326-6854-B346-813B-F7746FD44B89}"/>
              </a:ext>
            </a:extLst>
          </p:cNvPr>
          <p:cNvSpPr/>
          <p:nvPr/>
        </p:nvSpPr>
        <p:spPr>
          <a:xfrm>
            <a:off x="1001265" y="1482923"/>
            <a:ext cx="749833" cy="31304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FEE381-8ACC-4D41-8813-1A816100C800}"/>
              </a:ext>
            </a:extLst>
          </p:cNvPr>
          <p:cNvSpPr/>
          <p:nvPr/>
        </p:nvSpPr>
        <p:spPr>
          <a:xfrm>
            <a:off x="5230170" y="1562808"/>
            <a:ext cx="649602" cy="323166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056CD1-3C35-2345-AC6C-C9AFBEF38FB6}"/>
              </a:ext>
            </a:extLst>
          </p:cNvPr>
          <p:cNvSpPr/>
          <p:nvPr/>
        </p:nvSpPr>
        <p:spPr>
          <a:xfrm>
            <a:off x="1001264" y="2111232"/>
            <a:ext cx="749833" cy="313045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A00916-2F03-6F46-9C47-71E8BAD96999}"/>
              </a:ext>
            </a:extLst>
          </p:cNvPr>
          <p:cNvSpPr/>
          <p:nvPr/>
        </p:nvSpPr>
        <p:spPr>
          <a:xfrm>
            <a:off x="5230169" y="2101111"/>
            <a:ext cx="649602" cy="323166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CF92D0-5BB0-0A4C-81CD-33DACF675976}"/>
              </a:ext>
            </a:extLst>
          </p:cNvPr>
          <p:cNvSpPr/>
          <p:nvPr/>
        </p:nvSpPr>
        <p:spPr>
          <a:xfrm>
            <a:off x="1728847" y="1376257"/>
            <a:ext cx="317368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/>
              <a:t>SmoothStreaming</a:t>
            </a:r>
            <a:r>
              <a:rPr lang="en-US" sz="2600" dirty="0"/>
              <a:t> (SS)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515E5F-EBCA-F845-BDAB-31AD78D0A359}"/>
              </a:ext>
            </a:extLst>
          </p:cNvPr>
          <p:cNvSpPr/>
          <p:nvPr/>
        </p:nvSpPr>
        <p:spPr>
          <a:xfrm>
            <a:off x="5839996" y="1411316"/>
            <a:ext cx="13734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/>
              <a:t>Akamai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D5E590-A0DE-B245-B31D-09DDD8CD18B6}"/>
              </a:ext>
            </a:extLst>
          </p:cNvPr>
          <p:cNvSpPr/>
          <p:nvPr/>
        </p:nvSpPr>
        <p:spPr>
          <a:xfrm>
            <a:off x="1720225" y="2001495"/>
            <a:ext cx="11602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/>
              <a:t>Adobe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50DC4D-D01E-BD42-A8E8-AB3690718947}"/>
              </a:ext>
            </a:extLst>
          </p:cNvPr>
          <p:cNvSpPr/>
          <p:nvPr/>
        </p:nvSpPr>
        <p:spPr>
          <a:xfrm>
            <a:off x="5877860" y="1989166"/>
            <a:ext cx="12999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/>
              <a:t>Netflix</a:t>
            </a:r>
          </a:p>
        </p:txBody>
      </p:sp>
    </p:spTree>
    <p:extLst>
      <p:ext uri="{BB962C8B-B14F-4D97-AF65-F5344CB8AC3E}">
        <p14:creationId xmlns:p14="http://schemas.microsoft.com/office/powerpoint/2010/main" val="158406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Throughput Based ABR (FESTIVE)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918E255-29EC-9B4D-956D-892A28F9C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91" y="1378647"/>
            <a:ext cx="8877670" cy="800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Many players use this to keep fixed video buffer</a:t>
            </a:r>
          </a:p>
          <a:p>
            <a:pPr marL="0" indent="0">
              <a:buNone/>
            </a:pPr>
            <a:r>
              <a:rPr lang="en-US" sz="2400" dirty="0"/>
              <a:t>e.g., if chunk duration = 2 sec, chunk requests at T= 0,2,4,… sec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5D9DBD-5076-E446-A36E-4C9A739DDE03}"/>
              </a:ext>
            </a:extLst>
          </p:cNvPr>
          <p:cNvCxnSpPr/>
          <p:nvPr/>
        </p:nvCxnSpPr>
        <p:spPr>
          <a:xfrm>
            <a:off x="1278063" y="4654553"/>
            <a:ext cx="4845565" cy="28841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95E79DD-69A3-C04E-A6D9-33ED83BB13E1}"/>
              </a:ext>
            </a:extLst>
          </p:cNvPr>
          <p:cNvSpPr/>
          <p:nvPr/>
        </p:nvSpPr>
        <p:spPr>
          <a:xfrm>
            <a:off x="2533523" y="3958794"/>
            <a:ext cx="628814" cy="67908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0.5 sec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527634-247C-4740-B33B-D4524F971C2A}"/>
              </a:ext>
            </a:extLst>
          </p:cNvPr>
          <p:cNvSpPr txBox="1"/>
          <p:nvPr/>
        </p:nvSpPr>
        <p:spPr>
          <a:xfrm>
            <a:off x="5817369" y="4739010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0BD34F-FD56-6643-B9CA-E7F75D8E4F2F}"/>
              </a:ext>
            </a:extLst>
          </p:cNvPr>
          <p:cNvSpPr/>
          <p:nvPr/>
        </p:nvSpPr>
        <p:spPr>
          <a:xfrm>
            <a:off x="1275896" y="3958794"/>
            <a:ext cx="1257627" cy="34171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sec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B2ABB1-3C87-D040-8235-F154F81B2942}"/>
              </a:ext>
            </a:extLst>
          </p:cNvPr>
          <p:cNvSpPr/>
          <p:nvPr/>
        </p:nvSpPr>
        <p:spPr>
          <a:xfrm>
            <a:off x="1275896" y="4300509"/>
            <a:ext cx="1257627" cy="341715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sec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3657F4-288E-8647-8452-5C577F8FD049}"/>
              </a:ext>
            </a:extLst>
          </p:cNvPr>
          <p:cNvSpPr txBox="1"/>
          <p:nvPr/>
        </p:nvSpPr>
        <p:spPr>
          <a:xfrm>
            <a:off x="2283146" y="465535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AA7962-E1FD-4944-B17E-032B25BB3345}"/>
              </a:ext>
            </a:extLst>
          </p:cNvPr>
          <p:cNvSpPr txBox="1"/>
          <p:nvPr/>
        </p:nvSpPr>
        <p:spPr>
          <a:xfrm>
            <a:off x="3593384" y="4620765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altLang="zh-CN" dirty="0"/>
              <a:t>s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942A72-F967-ED42-901E-4B0FDEEEA893}"/>
              </a:ext>
            </a:extLst>
          </p:cNvPr>
          <p:cNvSpPr txBox="1"/>
          <p:nvPr/>
        </p:nvSpPr>
        <p:spPr>
          <a:xfrm>
            <a:off x="1670575" y="2425518"/>
            <a:ext cx="527064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Example setup: Total bandwidth: 2Mbps</a:t>
            </a:r>
          </a:p>
          <a:p>
            <a:r>
              <a:rPr lang="en-US" sz="2400" dirty="0"/>
              <a:t>Bitrate 0.5 Mbps, 2 sec chunks</a:t>
            </a:r>
          </a:p>
          <a:p>
            <a:r>
              <a:rPr lang="en-US" sz="2400" dirty="0"/>
              <a:t>Chunk size: 0.5 Mbps x 2 sec = 1.0Mb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15589B-4A69-C946-8479-3EDB810ABBD8}"/>
              </a:ext>
            </a:extLst>
          </p:cNvPr>
          <p:cNvSpPr txBox="1"/>
          <p:nvPr/>
        </p:nvSpPr>
        <p:spPr>
          <a:xfrm>
            <a:off x="6553200" y="4300509"/>
            <a:ext cx="214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Throughput: 1 Mbps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503E07-CC0E-AD42-A789-F83106BD899D}"/>
              </a:ext>
            </a:extLst>
          </p:cNvPr>
          <p:cNvSpPr txBox="1"/>
          <p:nvPr/>
        </p:nvSpPr>
        <p:spPr>
          <a:xfrm>
            <a:off x="6515980" y="4747965"/>
            <a:ext cx="214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Throughput: 1 Mbps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60D9DD-D63E-7942-B8FA-15F567C1CD1D}"/>
              </a:ext>
            </a:extLst>
          </p:cNvPr>
          <p:cNvSpPr/>
          <p:nvPr/>
        </p:nvSpPr>
        <p:spPr>
          <a:xfrm>
            <a:off x="5046982" y="3961056"/>
            <a:ext cx="628814" cy="691718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0.5 sec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7C222B5-B566-7046-98F0-DB464494FF32}"/>
              </a:ext>
            </a:extLst>
          </p:cNvPr>
          <p:cNvSpPr/>
          <p:nvPr/>
        </p:nvSpPr>
        <p:spPr>
          <a:xfrm>
            <a:off x="3789355" y="4304905"/>
            <a:ext cx="1257627" cy="341715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sec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A59A39-47CA-1242-8F41-D281491D7BB1}"/>
              </a:ext>
            </a:extLst>
          </p:cNvPr>
          <p:cNvSpPr/>
          <p:nvPr/>
        </p:nvSpPr>
        <p:spPr>
          <a:xfrm>
            <a:off x="3789355" y="3958794"/>
            <a:ext cx="1257627" cy="34171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sec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CB45449-CE30-C744-90A5-58FB24998AA3}"/>
              </a:ext>
            </a:extLst>
          </p:cNvPr>
          <p:cNvSpPr/>
          <p:nvPr/>
        </p:nvSpPr>
        <p:spPr>
          <a:xfrm>
            <a:off x="6552970" y="3855501"/>
            <a:ext cx="214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Throughput: 2 Mbps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95EA0B9-FABB-0A41-8691-6AE908514EE0}"/>
              </a:ext>
            </a:extLst>
          </p:cNvPr>
          <p:cNvSpPr txBox="1">
            <a:spLocks/>
          </p:cNvSpPr>
          <p:nvPr/>
        </p:nvSpPr>
        <p:spPr>
          <a:xfrm>
            <a:off x="548690" y="5637046"/>
            <a:ext cx="7926983" cy="1116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/>
              <a:t>Unfair! </a:t>
            </a:r>
            <a:r>
              <a:rPr lang="en-US" dirty="0"/>
              <a:t>Start time impacts observed throughput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a TCP problem!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A11709F-6926-F84E-AE07-D00D25346D20}"/>
              </a:ext>
            </a:extLst>
          </p:cNvPr>
          <p:cNvCxnSpPr/>
          <p:nvPr/>
        </p:nvCxnSpPr>
        <p:spPr>
          <a:xfrm flipV="1">
            <a:off x="1275896" y="3718236"/>
            <a:ext cx="1" cy="936317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94A01AA-25D9-AB41-919B-C64D594824D7}"/>
              </a:ext>
            </a:extLst>
          </p:cNvPr>
          <p:cNvSpPr txBox="1"/>
          <p:nvPr/>
        </p:nvSpPr>
        <p:spPr>
          <a:xfrm>
            <a:off x="369591" y="3348904"/>
            <a:ext cx="128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b/w (Mbps)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77D0CB9-F940-6347-ACCC-0F276DCCE7C6}"/>
              </a:ext>
            </a:extLst>
          </p:cNvPr>
          <p:cNvSpPr/>
          <p:nvPr/>
        </p:nvSpPr>
        <p:spPr>
          <a:xfrm>
            <a:off x="1031587" y="4982120"/>
            <a:ext cx="1257627" cy="61251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Player A, T=0,2,4,…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6CF9AD-DC77-2D41-9382-3FC3BFA0819E}"/>
              </a:ext>
            </a:extLst>
          </p:cNvPr>
          <p:cNvSpPr/>
          <p:nvPr/>
        </p:nvSpPr>
        <p:spPr>
          <a:xfrm>
            <a:off x="2675088" y="4982120"/>
            <a:ext cx="1257627" cy="612511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Player B</a:t>
            </a:r>
          </a:p>
          <a:p>
            <a:pPr algn="ctr"/>
            <a:r>
              <a:rPr lang="en-US" dirty="0"/>
              <a:t>T=0,2,4,…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4600F32-80C3-FD44-9266-B8D888E99576}"/>
              </a:ext>
            </a:extLst>
          </p:cNvPr>
          <p:cNvSpPr/>
          <p:nvPr/>
        </p:nvSpPr>
        <p:spPr>
          <a:xfrm>
            <a:off x="4253776" y="4982120"/>
            <a:ext cx="1257627" cy="59624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Player C</a:t>
            </a:r>
          </a:p>
          <a:p>
            <a:pPr algn="ctr"/>
            <a:r>
              <a:rPr lang="en-US" dirty="0"/>
              <a:t>T=1,3,5,…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98A3C3-DC53-1547-A90B-E803BB610C82}"/>
              </a:ext>
            </a:extLst>
          </p:cNvPr>
          <p:cNvSpPr txBox="1"/>
          <p:nvPr/>
        </p:nvSpPr>
        <p:spPr>
          <a:xfrm>
            <a:off x="853227" y="381797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F95B70-8769-1F42-B5C5-7EA5276A6834}"/>
              </a:ext>
            </a:extLst>
          </p:cNvPr>
          <p:cNvSpPr txBox="1"/>
          <p:nvPr/>
        </p:nvSpPr>
        <p:spPr>
          <a:xfrm>
            <a:off x="857667" y="413065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6D7909-4DA3-CD43-856F-EEE57E9DB337}"/>
              </a:ext>
            </a:extLst>
          </p:cNvPr>
          <p:cNvSpPr txBox="1"/>
          <p:nvPr/>
        </p:nvSpPr>
        <p:spPr>
          <a:xfrm>
            <a:off x="863079" y="447716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8944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/>
      <p:bldP spid="37" grpId="0"/>
      <p:bldP spid="39" grpId="0"/>
      <p:bldP spid="40" grpId="0" animBg="1"/>
      <p:bldP spid="41" grpId="0" animBg="1"/>
      <p:bldP spid="42" grpId="0" animBg="1"/>
      <p:bldP spid="43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152795-9C60-F148-8620-5F7977B3E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76"/>
          <a:stretch/>
        </p:blipFill>
        <p:spPr>
          <a:xfrm>
            <a:off x="180382" y="1725560"/>
            <a:ext cx="8783236" cy="436552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BB96B5-9550-D741-9ED6-6A13FE7D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Importance of Internet Media</a:t>
            </a:r>
          </a:p>
        </p:txBody>
      </p:sp>
    </p:spTree>
    <p:extLst>
      <p:ext uri="{BB962C8B-B14F-4D97-AF65-F5344CB8AC3E}">
        <p14:creationId xmlns:p14="http://schemas.microsoft.com/office/powerpoint/2010/main" val="2585506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Buffer Based ABR (BBA)</a:t>
            </a:r>
          </a:p>
        </p:txBody>
      </p:sp>
      <p:pic>
        <p:nvPicPr>
          <p:cNvPr id="5" name="Picture 4" descr="A picture containing indoor, tree, bird&#10;&#10;Description automatically generated">
            <a:extLst>
              <a:ext uri="{FF2B5EF4-FFF2-40B4-BE49-F238E27FC236}">
                <a16:creationId xmlns:a16="http://schemas.microsoft.com/office/drawing/2014/main" id="{CEFCAD64-71DC-9940-AE72-C78298C5E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" y="2086175"/>
            <a:ext cx="9144000" cy="26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00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Buffer Based ABR (BBA)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5D06B4E-E972-1A43-8DFD-4380A6369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241800" cy="4351338"/>
          </a:xfrm>
        </p:spPr>
        <p:txBody>
          <a:bodyPr/>
          <a:lstStyle/>
          <a:p>
            <a:r>
              <a:rPr lang="en-US" dirty="0"/>
              <a:t>Picks Video Rate R(t), with capacity C(t)</a:t>
            </a:r>
          </a:p>
          <a:p>
            <a:r>
              <a:rPr lang="en-US" dirty="0"/>
              <a:t>Capacity overestimation leads to buffer depletion quickly</a:t>
            </a:r>
          </a:p>
          <a:p>
            <a:r>
              <a:rPr lang="en-US" dirty="0"/>
              <a:t>Difficult to pick the right adjustment function when C(t) is highly variable in practice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6F9F57B-55AC-3F40-86E6-7E2C78235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590" y="1282546"/>
            <a:ext cx="3034013" cy="2711246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88F747-5F3C-AB4B-9857-649F408C4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449" y="4278621"/>
            <a:ext cx="4096569" cy="196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99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Buffer Based ABR (BBA)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B528151-E478-6D4B-BFF9-D944816B9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2881466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Pure Buffer based approach</a:t>
            </a:r>
          </a:p>
          <a:p>
            <a:r>
              <a:rPr lang="en-US" dirty="0"/>
              <a:t>A function of the current buffer occupancy, B(t)</a:t>
            </a:r>
          </a:p>
          <a:p>
            <a:r>
              <a:rPr lang="en-US" dirty="0"/>
              <a:t>A function that produces a video rate between </a:t>
            </a:r>
            <a:r>
              <a:rPr lang="en-US" dirty="0" err="1"/>
              <a:t>Rmin</a:t>
            </a:r>
            <a:r>
              <a:rPr lang="en-US" dirty="0"/>
              <a:t> and </a:t>
            </a:r>
            <a:r>
              <a:rPr lang="en-US" dirty="0" err="1"/>
              <a:t>Rmax</a:t>
            </a:r>
            <a:r>
              <a:rPr lang="en-US" dirty="0"/>
              <a:t> given the current buffer occupancy.</a:t>
            </a:r>
          </a:p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36B379-2C06-D44A-9003-04A7B6848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770" y="1900521"/>
            <a:ext cx="4443771" cy="305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47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Buffer Based ABR (BBA)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74B531-98F9-2548-A18C-B59F70481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05" y="1825626"/>
            <a:ext cx="61286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52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27C668-F274-9F4C-AE25-7A01A6BDB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Buffer Based ABR (BBA2)</a:t>
            </a:r>
            <a:endParaRPr lang="en-US" dirty="0"/>
          </a:p>
        </p:txBody>
      </p:sp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B978E87E-8DD0-8244-B5EA-6B324AFC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502"/>
            <a:ext cx="9144000" cy="38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84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Throughput and Buffer Based ABR</a:t>
            </a:r>
            <a:br>
              <a:rPr lang="en-US" b="1" dirty="0"/>
            </a:br>
            <a:r>
              <a:rPr lang="en-US" b="1" dirty="0"/>
              <a:t>(MPC)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1E12AC1-CD41-9140-9B87-EAAF5A402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036506"/>
            <a:ext cx="5791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42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Throughput and Buffer Based ABR</a:t>
            </a:r>
            <a:br>
              <a:rPr lang="en-US" b="1" dirty="0"/>
            </a:br>
            <a:r>
              <a:rPr lang="en-US" b="1" dirty="0"/>
              <a:t>(MPC)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2D6650B-764B-5048-8106-52C781F0B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2171"/>
            <a:ext cx="9144000" cy="45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7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Throughput and Buffer Based ABR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 err="1"/>
              <a:t>basicMPC</a:t>
            </a:r>
            <a:r>
              <a:rPr lang="en-US" b="1" dirty="0"/>
              <a:t>)</a:t>
            </a:r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BBAE4E2C-C750-3F46-8B3B-2472E6734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690689"/>
            <a:ext cx="72898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8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b="1"/>
              <a:t>Throughput and Buffer Based ABR</a:t>
            </a:r>
            <a:br>
              <a:rPr lang="en-US" b="1"/>
            </a:br>
            <a:r>
              <a:rPr lang="en-US" b="1"/>
              <a:t>(robustMPC)</a:t>
            </a:r>
            <a:endParaRPr lang="en-US" b="1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CC0341-0972-3743-A079-F244783D3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7382"/>
            <a:ext cx="9144000" cy="31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80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Throughput and Buffer Based ABR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 err="1"/>
              <a:t>fastMPC</a:t>
            </a:r>
            <a:r>
              <a:rPr lang="en-US" b="1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4ED09-DCAA-2F4A-89D3-83AA57706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579"/>
            <a:ext cx="9144000" cy="39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90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801F5-93C7-EA47-A54F-E69F09CA0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Beginning of Internet Video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3D17CA-D23D-CA4D-9575-A9A9431E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1938060"/>
            <a:ext cx="8201025" cy="389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65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Learning Based ABR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 err="1"/>
              <a:t>Pensieve</a:t>
            </a:r>
            <a:r>
              <a:rPr lang="en-US" b="1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6446B0-0197-444A-ACFF-362DB38B89BD}"/>
              </a:ext>
            </a:extLst>
          </p:cNvPr>
          <p:cNvGrpSpPr/>
          <p:nvPr/>
        </p:nvGrpSpPr>
        <p:grpSpPr>
          <a:xfrm>
            <a:off x="1251312" y="2077349"/>
            <a:ext cx="6641376" cy="2703301"/>
            <a:chOff x="2103740" y="1177898"/>
            <a:chExt cx="5975656" cy="23249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EDF752-B5BA-B446-B4E4-A0C586F87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831" y="1268850"/>
              <a:ext cx="2031565" cy="15756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D9753A-9AB2-8743-B289-21EEF9080A27}"/>
                </a:ext>
              </a:extLst>
            </p:cNvPr>
            <p:cNvSpPr txBox="1"/>
            <p:nvPr/>
          </p:nvSpPr>
          <p:spPr>
            <a:xfrm>
              <a:off x="2103740" y="2529588"/>
              <a:ext cx="9082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buffer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695FF8-045B-B04E-AEB1-C0EF86A92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455" y="2814714"/>
              <a:ext cx="964421" cy="3295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8143A0-1651-2B4C-8E51-164C068A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594" y="2071057"/>
              <a:ext cx="926679" cy="3821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8EB360-613E-AB47-A168-73BE6AC8F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0333" y="1862563"/>
              <a:ext cx="599171" cy="42181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240F85-0093-424F-842C-DE38AE4ED0FD}"/>
                </a:ext>
              </a:extLst>
            </p:cNvPr>
            <p:cNvSpPr/>
            <p:nvPr/>
          </p:nvSpPr>
          <p:spPr>
            <a:xfrm>
              <a:off x="6041475" y="1267144"/>
              <a:ext cx="2037921" cy="1801563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52B086-3706-5944-83D4-DCB6E3563C62}"/>
                </a:ext>
              </a:extLst>
            </p:cNvPr>
            <p:cNvSpPr/>
            <p:nvPr/>
          </p:nvSpPr>
          <p:spPr>
            <a:xfrm>
              <a:off x="6041471" y="2841483"/>
              <a:ext cx="1681985" cy="231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EDF708-5E4E-9A48-B9BF-7D89DACE85EB}"/>
                </a:ext>
              </a:extLst>
            </p:cNvPr>
            <p:cNvSpPr/>
            <p:nvPr/>
          </p:nvSpPr>
          <p:spPr>
            <a:xfrm>
              <a:off x="6041471" y="2841483"/>
              <a:ext cx="1086687" cy="231971"/>
            </a:xfrm>
            <a:prstGeom prst="rect">
              <a:avLst/>
            </a:prstGeom>
            <a:solidFill>
              <a:srgbClr val="D52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77858A-0E61-174E-87B6-87DC43DB1328}"/>
                </a:ext>
              </a:extLst>
            </p:cNvPr>
            <p:cNvSpPr/>
            <p:nvPr/>
          </p:nvSpPr>
          <p:spPr>
            <a:xfrm>
              <a:off x="6041473" y="2838515"/>
              <a:ext cx="2037923" cy="231971"/>
            </a:xfrm>
            <a:prstGeom prst="rect">
              <a:avLst/>
            </a:prstGeom>
            <a:noFill/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4BB665D-9812-D241-A480-691CAA015706}"/>
                </a:ext>
              </a:extLst>
            </p:cNvPr>
            <p:cNvSpPr/>
            <p:nvPr/>
          </p:nvSpPr>
          <p:spPr>
            <a:xfrm>
              <a:off x="6963817" y="2799131"/>
              <a:ext cx="329026" cy="32902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sx="83000" sy="8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B8A1725-5B2D-0F46-9642-AB698ADE198D}"/>
                </a:ext>
              </a:extLst>
            </p:cNvPr>
            <p:cNvSpPr/>
            <p:nvPr/>
          </p:nvSpPr>
          <p:spPr>
            <a:xfrm>
              <a:off x="7059919" y="2899594"/>
              <a:ext cx="128099" cy="12809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CA0717-2069-2D45-BD65-46AAC681E643}"/>
                </a:ext>
              </a:extLst>
            </p:cNvPr>
            <p:cNvSpPr/>
            <p:nvPr/>
          </p:nvSpPr>
          <p:spPr>
            <a:xfrm>
              <a:off x="3426471" y="1267144"/>
              <a:ext cx="2402145" cy="1820207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E4BC8C-E374-8047-A6FF-19A863BBE382}"/>
                </a:ext>
              </a:extLst>
            </p:cNvPr>
            <p:cNvSpPr txBox="1"/>
            <p:nvPr/>
          </p:nvSpPr>
          <p:spPr>
            <a:xfrm>
              <a:off x="3426471" y="1233073"/>
              <a:ext cx="1488515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950" b="1" dirty="0"/>
                <a:t>ABR agent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A56F4CC-144D-C84E-857C-27F51BAD81B9}"/>
                </a:ext>
              </a:extLst>
            </p:cNvPr>
            <p:cNvSpPr/>
            <p:nvPr/>
          </p:nvSpPr>
          <p:spPr>
            <a:xfrm>
              <a:off x="3617029" y="1908696"/>
              <a:ext cx="147956" cy="14795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FF3D486-8A9D-A643-B39E-1E950A2F521F}"/>
                </a:ext>
              </a:extLst>
            </p:cNvPr>
            <p:cNvSpPr/>
            <p:nvPr/>
          </p:nvSpPr>
          <p:spPr>
            <a:xfrm>
              <a:off x="3617029" y="2199590"/>
              <a:ext cx="147956" cy="14795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86592EC-541C-AE4C-AEDA-247A542F1292}"/>
                </a:ext>
              </a:extLst>
            </p:cNvPr>
            <p:cNvSpPr/>
            <p:nvPr/>
          </p:nvSpPr>
          <p:spPr>
            <a:xfrm>
              <a:off x="3617029" y="2497340"/>
              <a:ext cx="147956" cy="14795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FC820A8-2976-2E4E-AE63-C4F7BAC45120}"/>
                </a:ext>
              </a:extLst>
            </p:cNvPr>
            <p:cNvSpPr/>
            <p:nvPr/>
          </p:nvSpPr>
          <p:spPr>
            <a:xfrm>
              <a:off x="4239680" y="2093947"/>
              <a:ext cx="147956" cy="14795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B6FEB65-4FA9-1044-BD29-4B37945C964D}"/>
                </a:ext>
              </a:extLst>
            </p:cNvPr>
            <p:cNvSpPr/>
            <p:nvPr/>
          </p:nvSpPr>
          <p:spPr>
            <a:xfrm>
              <a:off x="4239680" y="2384842"/>
              <a:ext cx="147956" cy="14795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49D9880-0FA8-DD4D-B7F1-6B4A4C3AB17A}"/>
                </a:ext>
              </a:extLst>
            </p:cNvPr>
            <p:cNvSpPr/>
            <p:nvPr/>
          </p:nvSpPr>
          <p:spPr>
            <a:xfrm>
              <a:off x="4246043" y="2682592"/>
              <a:ext cx="147956" cy="14795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FEEBFA1-C207-8149-862E-59C314F01138}"/>
                </a:ext>
              </a:extLst>
            </p:cNvPr>
            <p:cNvSpPr/>
            <p:nvPr/>
          </p:nvSpPr>
          <p:spPr>
            <a:xfrm>
              <a:off x="4929150" y="1804734"/>
              <a:ext cx="147956" cy="14795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C6BB6AF-A085-A040-A661-1C5912310811}"/>
                </a:ext>
              </a:extLst>
            </p:cNvPr>
            <p:cNvSpPr/>
            <p:nvPr/>
          </p:nvSpPr>
          <p:spPr>
            <a:xfrm>
              <a:off x="4929150" y="2093948"/>
              <a:ext cx="147956" cy="14795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5D87D50-D064-AB48-BC2C-0A724860BA7C}"/>
                </a:ext>
              </a:extLst>
            </p:cNvPr>
            <p:cNvSpPr/>
            <p:nvPr/>
          </p:nvSpPr>
          <p:spPr>
            <a:xfrm>
              <a:off x="4929150" y="2388556"/>
              <a:ext cx="147956" cy="14795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7E553F-3DF0-C04F-B737-FE8119DEA3CB}"/>
                </a:ext>
              </a:extLst>
            </p:cNvPr>
            <p:cNvCxnSpPr/>
            <p:nvPr/>
          </p:nvCxnSpPr>
          <p:spPr>
            <a:xfrm>
              <a:off x="3764985" y="1982674"/>
              <a:ext cx="474695" cy="185251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46FF8A-2C76-724F-BF54-F0831BB1D5E2}"/>
                </a:ext>
              </a:extLst>
            </p:cNvPr>
            <p:cNvCxnSpPr/>
            <p:nvPr/>
          </p:nvCxnSpPr>
          <p:spPr>
            <a:xfrm>
              <a:off x="3764985" y="2273568"/>
              <a:ext cx="474695" cy="18525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A43B12D-F6C2-954A-BD11-E7753F813D88}"/>
                </a:ext>
              </a:extLst>
            </p:cNvPr>
            <p:cNvCxnSpPr/>
            <p:nvPr/>
          </p:nvCxnSpPr>
          <p:spPr>
            <a:xfrm flipV="1">
              <a:off x="3764985" y="2458820"/>
              <a:ext cx="474695" cy="11249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3C4631B-2E27-0844-B975-18B8D3C1C0BF}"/>
                </a:ext>
              </a:extLst>
            </p:cNvPr>
            <p:cNvCxnSpPr/>
            <p:nvPr/>
          </p:nvCxnSpPr>
          <p:spPr>
            <a:xfrm flipV="1">
              <a:off x="3764985" y="1877800"/>
              <a:ext cx="474695" cy="69351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FB35BC-2B3C-C745-95FD-4B5461F6CB92}"/>
                </a:ext>
              </a:extLst>
            </p:cNvPr>
            <p:cNvCxnSpPr/>
            <p:nvPr/>
          </p:nvCxnSpPr>
          <p:spPr>
            <a:xfrm>
              <a:off x="3764985" y="1982674"/>
              <a:ext cx="474695" cy="476146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51CABD7-DB93-8644-A293-133A37045636}"/>
                </a:ext>
              </a:extLst>
            </p:cNvPr>
            <p:cNvCxnSpPr/>
            <p:nvPr/>
          </p:nvCxnSpPr>
          <p:spPr>
            <a:xfrm>
              <a:off x="3764985" y="1982674"/>
              <a:ext cx="481058" cy="773896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DC9D206-5B1F-FD44-9FEB-C7526EE72E93}"/>
                </a:ext>
              </a:extLst>
            </p:cNvPr>
            <p:cNvCxnSpPr/>
            <p:nvPr/>
          </p:nvCxnSpPr>
          <p:spPr>
            <a:xfrm>
              <a:off x="3764985" y="2273568"/>
              <a:ext cx="481058" cy="48300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BE08567-A988-7242-8186-BA6726B08322}"/>
                </a:ext>
              </a:extLst>
            </p:cNvPr>
            <p:cNvCxnSpPr/>
            <p:nvPr/>
          </p:nvCxnSpPr>
          <p:spPr>
            <a:xfrm>
              <a:off x="3764985" y="2571318"/>
              <a:ext cx="481058" cy="18525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49BA66-DE39-B144-93BE-FE3C837C464F}"/>
                </a:ext>
              </a:extLst>
            </p:cNvPr>
            <p:cNvCxnSpPr/>
            <p:nvPr/>
          </p:nvCxnSpPr>
          <p:spPr>
            <a:xfrm flipV="1">
              <a:off x="3764985" y="2167925"/>
              <a:ext cx="474695" cy="403393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059967-EE3C-3C40-8CE0-1D684677EA58}"/>
                </a:ext>
              </a:extLst>
            </p:cNvPr>
            <p:cNvSpPr txBox="1"/>
            <p:nvPr/>
          </p:nvSpPr>
          <p:spPr>
            <a:xfrm>
              <a:off x="4785377" y="1358212"/>
              <a:ext cx="10923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bitrates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73B9227-A6FA-1641-97D8-B428807EE079}"/>
                </a:ext>
              </a:extLst>
            </p:cNvPr>
            <p:cNvSpPr/>
            <p:nvPr/>
          </p:nvSpPr>
          <p:spPr>
            <a:xfrm>
              <a:off x="4239680" y="1803822"/>
              <a:ext cx="147956" cy="14795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7467004-3820-B84A-9E94-D0B30F054EC7}"/>
                </a:ext>
              </a:extLst>
            </p:cNvPr>
            <p:cNvCxnSpPr/>
            <p:nvPr/>
          </p:nvCxnSpPr>
          <p:spPr>
            <a:xfrm flipV="1">
              <a:off x="3764985" y="1877800"/>
              <a:ext cx="474695" cy="104874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D989FE-842A-104B-AE03-EBA2354B42BD}"/>
                </a:ext>
              </a:extLst>
            </p:cNvPr>
            <p:cNvCxnSpPr/>
            <p:nvPr/>
          </p:nvCxnSpPr>
          <p:spPr>
            <a:xfrm flipV="1">
              <a:off x="3764985" y="2167925"/>
              <a:ext cx="474695" cy="105643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98677A3-6E18-8B4D-8B07-FBFB73E4E314}"/>
                </a:ext>
              </a:extLst>
            </p:cNvPr>
            <p:cNvCxnSpPr/>
            <p:nvPr/>
          </p:nvCxnSpPr>
          <p:spPr>
            <a:xfrm flipH="1">
              <a:off x="3764985" y="1877800"/>
              <a:ext cx="474695" cy="39576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123F5F6-D870-1942-B022-809FFB91E12F}"/>
                </a:ext>
              </a:extLst>
            </p:cNvPr>
            <p:cNvCxnSpPr/>
            <p:nvPr/>
          </p:nvCxnSpPr>
          <p:spPr>
            <a:xfrm>
              <a:off x="4387636" y="1877800"/>
              <a:ext cx="541514" cy="912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31E52A0-6A87-AA46-8731-1542D30073C3}"/>
                </a:ext>
              </a:extLst>
            </p:cNvPr>
            <p:cNvCxnSpPr/>
            <p:nvPr/>
          </p:nvCxnSpPr>
          <p:spPr>
            <a:xfrm flipV="1">
              <a:off x="4387636" y="1878712"/>
              <a:ext cx="541514" cy="289213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B0A46EC-5CC6-7442-BAFD-47614FB91185}"/>
                </a:ext>
              </a:extLst>
            </p:cNvPr>
            <p:cNvCxnSpPr/>
            <p:nvPr/>
          </p:nvCxnSpPr>
          <p:spPr>
            <a:xfrm flipV="1">
              <a:off x="4393999" y="1878712"/>
              <a:ext cx="535151" cy="87785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818B486-622B-8F47-86A0-863190ACCC71}"/>
                </a:ext>
              </a:extLst>
            </p:cNvPr>
            <p:cNvSpPr/>
            <p:nvPr/>
          </p:nvSpPr>
          <p:spPr>
            <a:xfrm>
              <a:off x="4929150" y="2686185"/>
              <a:ext cx="147956" cy="14795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E66FF03-20D9-564B-87B4-C9423F4B723F}"/>
                </a:ext>
              </a:extLst>
            </p:cNvPr>
            <p:cNvCxnSpPr/>
            <p:nvPr/>
          </p:nvCxnSpPr>
          <p:spPr>
            <a:xfrm flipV="1">
              <a:off x="4387636" y="1878712"/>
              <a:ext cx="541514" cy="58010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57D669D-B3FA-7D41-A634-D4CF93567F0A}"/>
                </a:ext>
              </a:extLst>
            </p:cNvPr>
            <p:cNvCxnSpPr/>
            <p:nvPr/>
          </p:nvCxnSpPr>
          <p:spPr>
            <a:xfrm>
              <a:off x="4387636" y="1877800"/>
              <a:ext cx="541514" cy="290126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F1935B8-285F-EE41-83CD-4A15308FC1AD}"/>
                </a:ext>
              </a:extLst>
            </p:cNvPr>
            <p:cNvCxnSpPr/>
            <p:nvPr/>
          </p:nvCxnSpPr>
          <p:spPr>
            <a:xfrm>
              <a:off x="4387636" y="2167925"/>
              <a:ext cx="541514" cy="1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3B9BC6D-82D0-2744-943D-6A918F1AAE09}"/>
                </a:ext>
              </a:extLst>
            </p:cNvPr>
            <p:cNvCxnSpPr/>
            <p:nvPr/>
          </p:nvCxnSpPr>
          <p:spPr>
            <a:xfrm flipV="1">
              <a:off x="4393999" y="2167926"/>
              <a:ext cx="535151" cy="588644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F9653AC-D984-874F-A472-B8B34A91EB6D}"/>
                </a:ext>
              </a:extLst>
            </p:cNvPr>
            <p:cNvCxnSpPr/>
            <p:nvPr/>
          </p:nvCxnSpPr>
          <p:spPr>
            <a:xfrm flipV="1">
              <a:off x="4387636" y="2167926"/>
              <a:ext cx="541514" cy="290894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0DA1C73-BABD-7C4F-BB42-F9E55E00F783}"/>
                </a:ext>
              </a:extLst>
            </p:cNvPr>
            <p:cNvCxnSpPr/>
            <p:nvPr/>
          </p:nvCxnSpPr>
          <p:spPr>
            <a:xfrm>
              <a:off x="4387636" y="1877800"/>
              <a:ext cx="541514" cy="584734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B3DC073-35C0-C54D-B2EA-443610460045}"/>
                </a:ext>
              </a:extLst>
            </p:cNvPr>
            <p:cNvCxnSpPr/>
            <p:nvPr/>
          </p:nvCxnSpPr>
          <p:spPr>
            <a:xfrm>
              <a:off x="4387636" y="2167925"/>
              <a:ext cx="541514" cy="294609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760D631-CED4-0047-8D59-C74C0F145478}"/>
                </a:ext>
              </a:extLst>
            </p:cNvPr>
            <p:cNvCxnSpPr/>
            <p:nvPr/>
          </p:nvCxnSpPr>
          <p:spPr>
            <a:xfrm flipV="1">
              <a:off x="4393999" y="2462534"/>
              <a:ext cx="535151" cy="294036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536E3E-40D2-4441-BC7F-7A59F026ECC2}"/>
                </a:ext>
              </a:extLst>
            </p:cNvPr>
            <p:cNvCxnSpPr/>
            <p:nvPr/>
          </p:nvCxnSpPr>
          <p:spPr>
            <a:xfrm>
              <a:off x="4387636" y="2458820"/>
              <a:ext cx="541514" cy="3714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F524F7C-CF05-3449-AA10-FDB60E4654EB}"/>
                </a:ext>
              </a:extLst>
            </p:cNvPr>
            <p:cNvCxnSpPr/>
            <p:nvPr/>
          </p:nvCxnSpPr>
          <p:spPr>
            <a:xfrm>
              <a:off x="4387636" y="1877800"/>
              <a:ext cx="541514" cy="882363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24DCF8E-91A1-9B49-A1E4-64BE17B0789F}"/>
                </a:ext>
              </a:extLst>
            </p:cNvPr>
            <p:cNvCxnSpPr/>
            <p:nvPr/>
          </p:nvCxnSpPr>
          <p:spPr>
            <a:xfrm>
              <a:off x="4387636" y="2167925"/>
              <a:ext cx="541514" cy="59223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EE29817-A9D5-FF49-B196-BFD290D92B94}"/>
                </a:ext>
              </a:extLst>
            </p:cNvPr>
            <p:cNvCxnSpPr/>
            <p:nvPr/>
          </p:nvCxnSpPr>
          <p:spPr>
            <a:xfrm>
              <a:off x="4393999" y="2756570"/>
              <a:ext cx="535151" cy="3593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355C1FD-2BC7-044F-9B96-C08DA0611566}"/>
                </a:ext>
              </a:extLst>
            </p:cNvPr>
            <p:cNvCxnSpPr/>
            <p:nvPr/>
          </p:nvCxnSpPr>
          <p:spPr>
            <a:xfrm>
              <a:off x="4387636" y="2458820"/>
              <a:ext cx="541514" cy="301343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E47A557-A53A-894A-A68F-A6FEA19744B5}"/>
                </a:ext>
              </a:extLst>
            </p:cNvPr>
            <p:cNvSpPr/>
            <p:nvPr/>
          </p:nvSpPr>
          <p:spPr>
            <a:xfrm>
              <a:off x="5681689" y="2405988"/>
              <a:ext cx="73978" cy="73978"/>
            </a:xfrm>
            <a:prstGeom prst="ellipse">
              <a:avLst/>
            </a:prstGeom>
            <a:solidFill>
              <a:schemeClr val="tx1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A1A9F43-DB60-BA47-ACE6-AE841DBF7904}"/>
                </a:ext>
              </a:extLst>
            </p:cNvPr>
            <p:cNvSpPr txBox="1"/>
            <p:nvPr/>
          </p:nvSpPr>
          <p:spPr>
            <a:xfrm>
              <a:off x="5033507" y="1666077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240P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BB5311-6BE1-F94A-8F01-F74544491E6A}"/>
                </a:ext>
              </a:extLst>
            </p:cNvPr>
            <p:cNvSpPr txBox="1"/>
            <p:nvPr/>
          </p:nvSpPr>
          <p:spPr>
            <a:xfrm>
              <a:off x="5027208" y="1978367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480P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C3B25D8-5D6B-BC47-B668-1D90A9D8222A}"/>
                </a:ext>
              </a:extLst>
            </p:cNvPr>
            <p:cNvSpPr txBox="1"/>
            <p:nvPr/>
          </p:nvSpPr>
          <p:spPr>
            <a:xfrm>
              <a:off x="5038167" y="2275964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720P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E28DB7-8E94-1D48-BF4A-A31EC6ADAF57}"/>
                </a:ext>
              </a:extLst>
            </p:cNvPr>
            <p:cNvSpPr txBox="1"/>
            <p:nvPr/>
          </p:nvSpPr>
          <p:spPr>
            <a:xfrm>
              <a:off x="5004164" y="2573877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1080P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1F420D0-FB2F-094C-B0E4-E6FCC065BB66}"/>
                </a:ext>
              </a:extLst>
            </p:cNvPr>
            <p:cNvCxnSpPr/>
            <p:nvPr/>
          </p:nvCxnSpPr>
          <p:spPr>
            <a:xfrm>
              <a:off x="5755667" y="2442977"/>
              <a:ext cx="285804" cy="617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77E4690-0D32-1840-8EDD-76DCEA8576DB}"/>
                </a:ext>
              </a:extLst>
            </p:cNvPr>
            <p:cNvCxnSpPr/>
            <p:nvPr/>
          </p:nvCxnSpPr>
          <p:spPr>
            <a:xfrm flipV="1">
              <a:off x="2549860" y="3092268"/>
              <a:ext cx="0" cy="384048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E515E28-C992-BA41-97E3-777C165DBB3E}"/>
                </a:ext>
              </a:extLst>
            </p:cNvPr>
            <p:cNvSpPr txBox="1"/>
            <p:nvPr/>
          </p:nvSpPr>
          <p:spPr>
            <a:xfrm>
              <a:off x="3104611" y="3102743"/>
              <a:ext cx="48002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network and </a:t>
              </a:r>
              <a:r>
                <a:rPr lang="en-US" sz="2000"/>
                <a:t>video measurements</a:t>
              </a:r>
              <a:endParaRPr lang="en-US" sz="20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C7B5193-B752-064A-AA8C-C150F218ABF0}"/>
                </a:ext>
              </a:extLst>
            </p:cNvPr>
            <p:cNvSpPr txBox="1"/>
            <p:nvPr/>
          </p:nvSpPr>
          <p:spPr>
            <a:xfrm>
              <a:off x="2216309" y="1177898"/>
              <a:ext cx="1082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bandwidth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5041CB8-88BA-C849-A9E4-9E67F2648071}"/>
                </a:ext>
              </a:extLst>
            </p:cNvPr>
            <p:cNvSpPr txBox="1"/>
            <p:nvPr/>
          </p:nvSpPr>
          <p:spPr>
            <a:xfrm>
              <a:off x="2210255" y="1854847"/>
              <a:ext cx="7873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bit rate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8049433B-7E49-D84D-90A6-52DA7B528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99981" y="1420203"/>
              <a:ext cx="883413" cy="389834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15F34E6-9615-FE4C-B269-D561369D6542}"/>
                </a:ext>
              </a:extLst>
            </p:cNvPr>
            <p:cNvSpPr/>
            <p:nvPr/>
          </p:nvSpPr>
          <p:spPr>
            <a:xfrm>
              <a:off x="6050062" y="2453020"/>
              <a:ext cx="700900" cy="38961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720P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4FDD2A9-8DDA-0946-ADFC-3FACFAF58BCC}"/>
                </a:ext>
              </a:extLst>
            </p:cNvPr>
            <p:cNvCxnSpPr/>
            <p:nvPr/>
          </p:nvCxnSpPr>
          <p:spPr>
            <a:xfrm>
              <a:off x="2557644" y="3465145"/>
              <a:ext cx="489303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9BF6292-A716-154B-8932-2440ED349950}"/>
                </a:ext>
              </a:extLst>
            </p:cNvPr>
            <p:cNvCxnSpPr/>
            <p:nvPr/>
          </p:nvCxnSpPr>
          <p:spPr>
            <a:xfrm flipV="1">
              <a:off x="7442899" y="3068707"/>
              <a:ext cx="0" cy="40233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Bent Arrow 71">
              <a:extLst>
                <a:ext uri="{FF2B5EF4-FFF2-40B4-BE49-F238E27FC236}">
                  <a16:creationId xmlns:a16="http://schemas.microsoft.com/office/drawing/2014/main" id="{AA6F5A2E-34AE-1C4B-9FB6-CB2E5BB589C5}"/>
                </a:ext>
              </a:extLst>
            </p:cNvPr>
            <p:cNvSpPr/>
            <p:nvPr/>
          </p:nvSpPr>
          <p:spPr>
            <a:xfrm rot="10800000" flipH="1">
              <a:off x="3043847" y="1642143"/>
              <a:ext cx="554342" cy="363822"/>
            </a:xfrm>
            <a:prstGeom prst="bentArrow">
              <a:avLst>
                <a:gd name="adj1" fmla="val 3459"/>
                <a:gd name="adj2" fmla="val 7138"/>
                <a:gd name="adj3" fmla="val 32001"/>
                <a:gd name="adj4" fmla="val 9314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Bent Arrow 72">
              <a:extLst>
                <a:ext uri="{FF2B5EF4-FFF2-40B4-BE49-F238E27FC236}">
                  <a16:creationId xmlns:a16="http://schemas.microsoft.com/office/drawing/2014/main" id="{04CAC677-5BCA-594B-9B6B-C7962BA86E08}"/>
                </a:ext>
              </a:extLst>
            </p:cNvPr>
            <p:cNvSpPr/>
            <p:nvPr/>
          </p:nvSpPr>
          <p:spPr>
            <a:xfrm rot="10800000" flipH="1" flipV="1">
              <a:off x="3064009" y="2547425"/>
              <a:ext cx="534180" cy="332570"/>
            </a:xfrm>
            <a:prstGeom prst="bentArrow">
              <a:avLst>
                <a:gd name="adj1" fmla="val 3724"/>
                <a:gd name="adj2" fmla="val 7130"/>
                <a:gd name="adj3" fmla="val 35514"/>
                <a:gd name="adj4" fmla="val 10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AF9FF07-0FBE-BA40-A301-FC0362AC39E9}"/>
                </a:ext>
              </a:extLst>
            </p:cNvPr>
            <p:cNvCxnSpPr/>
            <p:nvPr/>
          </p:nvCxnSpPr>
          <p:spPr>
            <a:xfrm>
              <a:off x="3068626" y="2266090"/>
              <a:ext cx="532030" cy="1724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none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D1892D5-871D-3745-82A2-A9967BE4C646}"/>
              </a:ext>
            </a:extLst>
          </p:cNvPr>
          <p:cNvSpPr txBox="1"/>
          <p:nvPr/>
        </p:nvSpPr>
        <p:spPr>
          <a:xfrm>
            <a:off x="318408" y="4955910"/>
            <a:ext cx="8321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/>
              <a:t>Pensieve</a:t>
            </a:r>
            <a:r>
              <a:rPr lang="en-US" sz="2200" b="1" dirty="0"/>
              <a:t> </a:t>
            </a:r>
            <a:r>
              <a:rPr lang="en-US" sz="2200" b="1" dirty="0">
                <a:solidFill>
                  <a:srgbClr val="C41E1F"/>
                </a:solidFill>
              </a:rPr>
              <a:t>learns </a:t>
            </a:r>
            <a:r>
              <a:rPr lang="en-US" sz="2200" b="1" dirty="0"/>
              <a:t>ABR algorithm </a:t>
            </a:r>
            <a:r>
              <a:rPr lang="en-US" sz="2200" b="1" dirty="0">
                <a:solidFill>
                  <a:srgbClr val="C41E1F"/>
                </a:solidFill>
              </a:rPr>
              <a:t>automatically </a:t>
            </a:r>
            <a:r>
              <a:rPr lang="en-US" sz="2200" b="1" dirty="0"/>
              <a:t>through experience</a:t>
            </a:r>
          </a:p>
        </p:txBody>
      </p:sp>
    </p:spTree>
    <p:extLst>
      <p:ext uri="{BB962C8B-B14F-4D97-AF65-F5344CB8AC3E}">
        <p14:creationId xmlns:p14="http://schemas.microsoft.com/office/powerpoint/2010/main" val="3135005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7B5-F7B1-644C-BD44-D1519D59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Fast Switching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F785F-FDDF-784B-8B52-C2C5A6F95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Responsiveness to higher network throughput by replacing segments already in the buffer</a:t>
            </a:r>
          </a:p>
          <a:p>
            <a:r>
              <a:rPr lang="en-US" dirty="0"/>
              <a:t>Decide whether to download a new segment or a replacement segment</a:t>
            </a:r>
          </a:p>
          <a:p>
            <a:r>
              <a:rPr lang="en-US" dirty="0"/>
              <a:t>Determine which segment to replace</a:t>
            </a:r>
          </a:p>
          <a:p>
            <a:r>
              <a:rPr lang="en-US" dirty="0"/>
              <a:t>Works with both throughput based and buffer-based ABR algorithms</a:t>
            </a:r>
          </a:p>
          <a:p>
            <a:pPr lvl="1"/>
            <a:r>
              <a:rPr lang="en-US" dirty="0"/>
              <a:t>Any problems with buffer based?</a:t>
            </a:r>
          </a:p>
        </p:txBody>
      </p:sp>
    </p:spTree>
    <p:extLst>
      <p:ext uri="{BB962C8B-B14F-4D97-AF65-F5344CB8AC3E}">
        <p14:creationId xmlns:p14="http://schemas.microsoft.com/office/powerpoint/2010/main" val="40052280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8A460-9EF2-064F-951D-25A6BAC0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A6629-F148-894C-B2FB-30A161EC8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ABR for advanced video applications</a:t>
            </a:r>
          </a:p>
          <a:p>
            <a:r>
              <a:rPr lang="en-US" dirty="0"/>
              <a:t>ABR Algorithms</a:t>
            </a:r>
          </a:p>
          <a:p>
            <a:pPr lvl="1"/>
            <a:r>
              <a:rPr lang="en-US" dirty="0"/>
              <a:t>Buffer based</a:t>
            </a:r>
          </a:p>
          <a:p>
            <a:pPr lvl="1"/>
            <a:r>
              <a:rPr lang="en-US" dirty="0"/>
              <a:t>Throughput based</a:t>
            </a:r>
          </a:p>
          <a:p>
            <a:pPr lvl="1"/>
            <a:r>
              <a:rPr lang="en-US" dirty="0"/>
              <a:t>Hybrid</a:t>
            </a:r>
          </a:p>
          <a:p>
            <a:pPr lvl="1"/>
            <a:r>
              <a:rPr lang="en-US" dirty="0"/>
              <a:t>Learned</a:t>
            </a:r>
          </a:p>
          <a:p>
            <a:r>
              <a:rPr lang="en-US" dirty="0"/>
              <a:t>Bandwidth prediction</a:t>
            </a:r>
          </a:p>
          <a:p>
            <a:r>
              <a:rPr lang="en-US" dirty="0"/>
              <a:t>Fast switching for high throughput network</a:t>
            </a:r>
          </a:p>
        </p:txBody>
      </p:sp>
    </p:spTree>
    <p:extLst>
      <p:ext uri="{BB962C8B-B14F-4D97-AF65-F5344CB8AC3E}">
        <p14:creationId xmlns:p14="http://schemas.microsoft.com/office/powerpoint/2010/main" val="809720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2AA6B4-AFA4-D64E-8D86-99362B85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Progressive Download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91D9F8B3-4BCD-C34A-B1DB-F38F763F8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1110"/>
            <a:ext cx="9155043" cy="3063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F7BECE-A04B-F74A-96FC-93965D31BC08}"/>
              </a:ext>
            </a:extLst>
          </p:cNvPr>
          <p:cNvSpPr txBox="1"/>
          <p:nvPr/>
        </p:nvSpPr>
        <p:spPr>
          <a:xfrm>
            <a:off x="613902" y="2033512"/>
            <a:ext cx="4736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One request, One response</a:t>
            </a:r>
          </a:p>
        </p:txBody>
      </p:sp>
    </p:spTree>
    <p:extLst>
      <p:ext uri="{BB962C8B-B14F-4D97-AF65-F5344CB8AC3E}">
        <p14:creationId xmlns:p14="http://schemas.microsoft.com/office/powerpoint/2010/main" val="760231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27E7-0F1F-E44F-BB68-2D389D29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What is Streaming?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EDDC3-9C7C-0A4B-946D-EF56FBF39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3964"/>
            <a:ext cx="9144000" cy="301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06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FDFA0-F1B2-4B42-BC34-0F6DAA7A4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Some common Streaming Issues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D58483-FD91-DD43-B48D-BE6196DDC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53186"/>
            <a:ext cx="7893844" cy="351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35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22C6-5478-E74B-952A-E7CD8C86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Evolution of Video Streaming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0468A4-70DC-ED43-BF2B-65E5D699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6" y="2240770"/>
            <a:ext cx="7893844" cy="307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60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B6A1-982C-B64C-A842-9BA8445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Adaptive Streaming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2FC05C-7545-4843-ABB8-2B67C50E84AE}"/>
              </a:ext>
            </a:extLst>
          </p:cNvPr>
          <p:cNvGrpSpPr/>
          <p:nvPr/>
        </p:nvGrpSpPr>
        <p:grpSpPr>
          <a:xfrm>
            <a:off x="442451" y="1587452"/>
            <a:ext cx="8072899" cy="4471545"/>
            <a:chOff x="442451" y="1690688"/>
            <a:chExt cx="8072899" cy="4471545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1F45B412-E6F8-D745-B27E-CDA9D45BB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506" y="1840356"/>
              <a:ext cx="7893844" cy="43218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9E5E6E-2435-F144-B2EF-119A896F33A6}"/>
                </a:ext>
              </a:extLst>
            </p:cNvPr>
            <p:cNvSpPr/>
            <p:nvPr/>
          </p:nvSpPr>
          <p:spPr>
            <a:xfrm>
              <a:off x="442451" y="1690688"/>
              <a:ext cx="4483509" cy="661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13975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817</Words>
  <Application>Microsoft Macintosh PowerPoint</Application>
  <PresentationFormat>On-screen Show (4:3)</PresentationFormat>
  <Paragraphs>164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Office Theme</vt:lpstr>
      <vt:lpstr>CSE570 Spring 2020 Wireless and Mobile Networks </vt:lpstr>
      <vt:lpstr>Explosion in Mobile Video Applications</vt:lpstr>
      <vt:lpstr>Importance of Internet Media</vt:lpstr>
      <vt:lpstr>Beginning of Internet Video</vt:lpstr>
      <vt:lpstr>Progressive Download</vt:lpstr>
      <vt:lpstr>What is Streaming?</vt:lpstr>
      <vt:lpstr>Some common Streaming Issues</vt:lpstr>
      <vt:lpstr>Evolution of Video Streaming</vt:lpstr>
      <vt:lpstr>Adaptive Streaming</vt:lpstr>
      <vt:lpstr>Adaptive Streaming</vt:lpstr>
      <vt:lpstr>Example Representations</vt:lpstr>
      <vt:lpstr>Representation switching</vt:lpstr>
      <vt:lpstr>Adaptive Streaming Standards</vt:lpstr>
      <vt:lpstr>DASH Internals</vt:lpstr>
      <vt:lpstr>DASH Internals – Manifest File</vt:lpstr>
      <vt:lpstr>A Typical Client Does</vt:lpstr>
      <vt:lpstr>Video Streaming  Quality of Experience</vt:lpstr>
      <vt:lpstr>Trade-offs (ABR algorithm)</vt:lpstr>
      <vt:lpstr>ABR algorithms</vt:lpstr>
      <vt:lpstr>Summary</vt:lpstr>
      <vt:lpstr>Adaptive Streaming for 360 Degree Videos, VR/AR</vt:lpstr>
      <vt:lpstr>Adaptive Streaming for 360 Degree Videos, VR/AR</vt:lpstr>
      <vt:lpstr>Adaptive Streaming – Latest Trends</vt:lpstr>
      <vt:lpstr>Some Wireless Network Conditions</vt:lpstr>
      <vt:lpstr>Some Wireless Network Conditions</vt:lpstr>
      <vt:lpstr>ABR Algorithms</vt:lpstr>
      <vt:lpstr>Throughput Based ABR (FESTIVE)</vt:lpstr>
      <vt:lpstr>Throughput Based ABR (FESTIVE)</vt:lpstr>
      <vt:lpstr>Throughput Based ABR (FESTIVE)</vt:lpstr>
      <vt:lpstr>Buffer Based ABR (BBA)</vt:lpstr>
      <vt:lpstr>Buffer Based ABR (BBA)</vt:lpstr>
      <vt:lpstr>Buffer Based ABR (BBA)</vt:lpstr>
      <vt:lpstr>Buffer Based ABR (BBA)</vt:lpstr>
      <vt:lpstr>Buffer Based ABR (BBA2)</vt:lpstr>
      <vt:lpstr>Throughput and Buffer Based ABR (MPC)</vt:lpstr>
      <vt:lpstr>Throughput and Buffer Based ABR (MPC)</vt:lpstr>
      <vt:lpstr>Throughput and Buffer Based ABR (basicMPC)</vt:lpstr>
      <vt:lpstr>Throughput and Buffer Based ABR (robustMPC)</vt:lpstr>
      <vt:lpstr>Throughput and Buffer Based ABR (fastMPC)</vt:lpstr>
      <vt:lpstr>Learning Based ABR (Pensieve)</vt:lpstr>
      <vt:lpstr>Fast Switching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CSE570 Spring 2020 Wireless and Mobile Networks </dc:title>
  <dc:creator>Microsoft Office User</dc:creator>
  <cp:lastModifiedBy>Microsoft Office User</cp:lastModifiedBy>
  <cp:revision>28</cp:revision>
  <dcterms:created xsi:type="dcterms:W3CDTF">2020-04-13T01:02:55Z</dcterms:created>
  <dcterms:modified xsi:type="dcterms:W3CDTF">2020-04-13T01:47:51Z</dcterms:modified>
</cp:coreProperties>
</file>