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DD5E-C762-EF4F-9BF0-9D52077039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D603-E774-C44B-9EC3-C6652810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gineering.purdue.edu/~isl/papers/paper169_final_CoNEXT1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~isl/papers/paper169_final_CoNEXT14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gineering.purdue.edu/~isl/papers/paper169_final_CoNEXT1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nsdi18/nsdi18-netravali-prophec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ucla.edu/~ravi/CS219_F19/slides/CS219_lec1_slide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usenix.org/system/files/conference/nsdi18/nsdi18-netravali-prophecy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vita.com/slides/2012/webperf-crash-cours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vita.com/slides/2012/webperf-crash-cours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vita.com/slides/2012/webperf-crash-cours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vita.com/slides/2012/webperf-crash-cours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vita.com/slides/2012/webperf-crash-cours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nsdi18/nsdi18-netravali-prophec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8045-A76F-3D4B-B668-6AE88348C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978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CSE570 Spring 2020</a:t>
            </a:r>
            <a:br>
              <a:rPr lang="en-US" dirty="0"/>
            </a:br>
            <a:r>
              <a:rPr lang="en-US" dirty="0"/>
              <a:t>Wireless and Mobile Networks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3E64E-3B64-9C47-994B-7C36BCA1F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76778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Mobile Web</a:t>
            </a:r>
          </a:p>
        </p:txBody>
      </p:sp>
    </p:spTree>
    <p:extLst>
      <p:ext uri="{BB962C8B-B14F-4D97-AF65-F5344CB8AC3E}">
        <p14:creationId xmlns:p14="http://schemas.microsoft.com/office/powerpoint/2010/main" val="219214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7703-F4D3-7B48-AAD2-1DC77AA0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Page Load Metrics</a:t>
            </a:r>
            <a:br>
              <a:rPr lang="en-US" b="1" dirty="0"/>
            </a:br>
            <a:r>
              <a:rPr lang="en-US" b="1" dirty="0"/>
              <a:t>Quality of Experience (</a:t>
            </a:r>
            <a:r>
              <a:rPr lang="en-US" b="1" dirty="0" err="1"/>
              <a:t>QoE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AC01-B1FA-FE46-BFD2-C3B35AA3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56305" cy="4351338"/>
          </a:xfrm>
        </p:spPr>
        <p:txBody>
          <a:bodyPr/>
          <a:lstStyle/>
          <a:p>
            <a:r>
              <a:rPr lang="en-US" dirty="0" err="1"/>
              <a:t>onLoad</a:t>
            </a:r>
            <a:endParaRPr lang="en-US" dirty="0"/>
          </a:p>
          <a:p>
            <a:pPr lvl="1"/>
            <a:r>
              <a:rPr lang="en-US" dirty="0"/>
              <a:t>All the content is loaded</a:t>
            </a:r>
          </a:p>
          <a:p>
            <a:r>
              <a:rPr lang="en-US" dirty="0"/>
              <a:t>Speed Index</a:t>
            </a:r>
          </a:p>
          <a:p>
            <a:pPr lvl="1"/>
            <a:r>
              <a:rPr lang="en-US" dirty="0"/>
              <a:t>Above the fold content is loaded (ATF)</a:t>
            </a:r>
          </a:p>
          <a:p>
            <a:r>
              <a:rPr lang="en-US" dirty="0"/>
              <a:t>User perceived PLT</a:t>
            </a:r>
          </a:p>
          <a:p>
            <a:pPr lvl="1"/>
            <a:r>
              <a:rPr lang="en-US" dirty="0"/>
              <a:t>Relative importance on the ATF content</a:t>
            </a:r>
          </a:p>
          <a:p>
            <a:r>
              <a:rPr lang="en-US" dirty="0"/>
              <a:t>Ready Index </a:t>
            </a:r>
          </a:p>
          <a:p>
            <a:pPr lvl="1"/>
            <a:r>
              <a:rPr lang="en-US" dirty="0"/>
              <a:t>Speed Index + Interactive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80FF43-40B1-2D40-98D5-2DE139A6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19" y="1690689"/>
            <a:ext cx="3795140" cy="48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200-488A-1546-B6F1-F61408FC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Page Load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E636-859D-DE4D-BA7F-7153C4D3E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Client-side solutions</a:t>
            </a:r>
          </a:p>
          <a:p>
            <a:pPr lvl="1"/>
            <a:r>
              <a:rPr lang="en-US" dirty="0"/>
              <a:t>Accelerating the computation</a:t>
            </a:r>
          </a:p>
          <a:p>
            <a:r>
              <a:rPr lang="en-US" dirty="0"/>
              <a:t>Proxy solutions</a:t>
            </a:r>
          </a:p>
          <a:p>
            <a:pPr lvl="1"/>
            <a:r>
              <a:rPr lang="en-US" dirty="0"/>
              <a:t>Prefetching resources</a:t>
            </a:r>
          </a:p>
          <a:p>
            <a:pPr lvl="1"/>
            <a:r>
              <a:rPr lang="en-US" dirty="0"/>
              <a:t>Offloading the computation</a:t>
            </a:r>
          </a:p>
          <a:p>
            <a:r>
              <a:rPr lang="en-US" dirty="0"/>
              <a:t>Server-side solutions</a:t>
            </a:r>
          </a:p>
          <a:p>
            <a:pPr lvl="1"/>
            <a:r>
              <a:rPr lang="en-US" dirty="0"/>
              <a:t>Offloading the computation</a:t>
            </a:r>
          </a:p>
          <a:p>
            <a:pPr lvl="1"/>
            <a:r>
              <a:rPr lang="en-US" dirty="0"/>
              <a:t>Minimizing bandwidth consumption </a:t>
            </a:r>
          </a:p>
        </p:txBody>
      </p:sp>
    </p:spTree>
    <p:extLst>
      <p:ext uri="{BB962C8B-B14F-4D97-AF65-F5344CB8AC3E}">
        <p14:creationId xmlns:p14="http://schemas.microsoft.com/office/powerpoint/2010/main" val="382802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D39618-6680-2447-A2B9-097AB9E5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07" y="403021"/>
            <a:ext cx="7229309" cy="1197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b="1" dirty="0"/>
              <a:t>PARCEL (CoNEXT’14): Proxy Solution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4E1BF4-250B-FE41-BE3D-051E9F7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78" y="2290466"/>
            <a:ext cx="4260915" cy="251393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F39C59-0BA3-804A-891B-14C22509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7" y="2503511"/>
            <a:ext cx="4260915" cy="2087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EFFBB3-C6EB-1840-976C-CF323B14FE68}"/>
              </a:ext>
            </a:extLst>
          </p:cNvPr>
          <p:cNvSpPr/>
          <p:nvPr/>
        </p:nvSpPr>
        <p:spPr>
          <a:xfrm>
            <a:off x="2130622" y="5802973"/>
            <a:ext cx="6570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https://engineering.purdue.edu/~isl/papers/paper169_final_CoNEXT14.pdf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B28514-66A5-114F-9A66-5961567377E1}"/>
              </a:ext>
            </a:extLst>
          </p:cNvPr>
          <p:cNvSpPr/>
          <p:nvPr/>
        </p:nvSpPr>
        <p:spPr>
          <a:xfrm>
            <a:off x="635507" y="1952881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Page Load Process in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D63C-FFD3-7146-BA52-4DB9A028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PARCEL (CoNEXT’14): Proxy Solution</a:t>
            </a:r>
            <a:endParaRPr lang="en-US" dirty="0"/>
          </a:p>
        </p:txBody>
      </p:sp>
      <p:pic>
        <p:nvPicPr>
          <p:cNvPr id="4" name="Picture 3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0F3A757C-3C1A-1048-AB36-CAEABDBC4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5" y="2005782"/>
            <a:ext cx="8497509" cy="3781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0C8952-DE26-9F49-B984-09FAE064C825}"/>
              </a:ext>
            </a:extLst>
          </p:cNvPr>
          <p:cNvSpPr/>
          <p:nvPr/>
        </p:nvSpPr>
        <p:spPr>
          <a:xfrm>
            <a:off x="2130622" y="5802973"/>
            <a:ext cx="6570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https://engineering.purdue.edu/~isl/papers/paper169_final_CoNEXT14.pdf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460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FD743A-7929-CD4A-88B7-0A755D08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/>
              <a:t>PARCEL (CoNEXT’14): Proxy Solution Benefits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4849763-A770-C448-8800-B7F1FF77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2299929"/>
            <a:ext cx="4076700" cy="2794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9A546C9-6C27-3D41-AAC2-EBDCB00D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49" y="2315906"/>
            <a:ext cx="3606800" cy="271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3A014-7C0E-DA44-AC9A-2677947FC630}"/>
              </a:ext>
            </a:extLst>
          </p:cNvPr>
          <p:cNvSpPr/>
          <p:nvPr/>
        </p:nvSpPr>
        <p:spPr>
          <a:xfrm>
            <a:off x="2130622" y="5802973"/>
            <a:ext cx="6570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https://engineering.purdue.edu/~isl/papers/paper169_final_CoNEXT14.pdf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02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688AEA2-B9B4-9844-BB61-AE515AD5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72" y="1965209"/>
            <a:ext cx="6970456" cy="38708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https://www.usenix.org/system/files/conference/nsdi18/nsdi18-netravali-prophecy.pdf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290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D0BE8A-9C3C-834B-9610-98ECD118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23634"/>
            <a:ext cx="6400800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3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B03A4E0D-9049-154A-AD87-3E3C2217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80" y="1690689"/>
            <a:ext cx="6209071" cy="34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6E1249-42CA-AA45-B6CD-884BDD0B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13" y="1916865"/>
            <a:ext cx="6113206" cy="33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7DAF33-DB18-A347-8221-EAF4A7759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51" y="1915911"/>
            <a:ext cx="6135329" cy="33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2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79D24-3D8C-B745-AC93-2CCB050D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Mobile Web Usage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49829C7-40F3-9E40-89F4-35B9F52A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6010"/>
            <a:ext cx="7886700" cy="3925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B9300-BA84-8348-ABB7-11C4E94BAAF6}"/>
              </a:ext>
            </a:extLst>
          </p:cNvPr>
          <p:cNvSpPr txBox="1"/>
          <p:nvPr/>
        </p:nvSpPr>
        <p:spPr>
          <a:xfrm>
            <a:off x="2648138" y="5527373"/>
            <a:ext cx="424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than 60% of the Web traffic is Mobile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8D4D9-9570-184E-9005-82A7EEF982AF}"/>
              </a:ext>
            </a:extLst>
          </p:cNvPr>
          <p:cNvSpPr/>
          <p:nvPr/>
        </p:nvSpPr>
        <p:spPr>
          <a:xfrm>
            <a:off x="3421626" y="6401422"/>
            <a:ext cx="5574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http://web.cs.ucla.edu/~ravi/CS219_F19/slides/CS219_lec1_slides.pdf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984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BD3F05-FFC2-344C-B643-7E50F1B0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2" y="1887131"/>
            <a:ext cx="8067368" cy="38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2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C43BA-D8C5-6741-A804-F30E4B57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1" y="1805660"/>
            <a:ext cx="6592529" cy="36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64E2CC-0A07-D845-9F60-CE801D8B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48" y="1893397"/>
            <a:ext cx="6076335" cy="34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Prophecy (NSDI’18):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494CF-01A9-374A-83F3-D4A4FAFB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48" y="1858098"/>
            <a:ext cx="6828503" cy="35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AD7-1E9C-624A-A995-5E596E3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Polaris (NSDI’16): Server-side Solution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601AA-5BD8-0E43-86F3-16AC823858F0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https://www.usenix.org/system/files/conference/nsdi18/nsdi18-netravali-prophecy.pdf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83ACD7-8F9E-834B-8048-271E5057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6" y="1900505"/>
            <a:ext cx="6975987" cy="35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4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9109FE-DD61-9647-BD8C-F4312A1A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7CF28-84EA-354B-A5C2-3AED82DC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Web page loads are much slower compared to Desktops</a:t>
            </a:r>
          </a:p>
          <a:p>
            <a:r>
              <a:rPr lang="en-US" dirty="0"/>
              <a:t>Cellular networks have delay problem</a:t>
            </a:r>
          </a:p>
          <a:p>
            <a:r>
              <a:rPr lang="en-US" dirty="0"/>
              <a:t>Page load metrics</a:t>
            </a:r>
          </a:p>
          <a:p>
            <a:r>
              <a:rPr lang="en-US" dirty="0"/>
              <a:t>Page load optimizations</a:t>
            </a:r>
          </a:p>
          <a:p>
            <a:pPr lvl="1"/>
            <a:r>
              <a:rPr lang="en-US" dirty="0"/>
              <a:t>Proxy solutions are great – but not practical </a:t>
            </a:r>
          </a:p>
        </p:txBody>
      </p:sp>
    </p:spTree>
    <p:extLst>
      <p:ext uri="{BB962C8B-B14F-4D97-AF65-F5344CB8AC3E}">
        <p14:creationId xmlns:p14="http://schemas.microsoft.com/office/powerpoint/2010/main" val="92547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54BB-D62B-B84D-8629-74E72E2D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Web Page Loads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E78F35-3432-2F4E-8A13-0117E6A3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572"/>
            <a:ext cx="9144000" cy="30668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A7A05-329D-2F43-9417-256F36B382FA}"/>
              </a:ext>
            </a:extLst>
          </p:cNvPr>
          <p:cNvSpPr/>
          <p:nvPr/>
        </p:nvSpPr>
        <p:spPr>
          <a:xfrm>
            <a:off x="2654708" y="6258690"/>
            <a:ext cx="660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https://www.igvita.com/slides/2012/webperf-crash-course.pdf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312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7647-8AAF-7C48-91EC-3982DEBC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User Engagement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E00EB2-2B22-9F43-94ED-4AB1C2E5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7651"/>
            <a:ext cx="9144000" cy="3299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7AD0D0-4481-2B4F-856C-8F43132625D8}"/>
              </a:ext>
            </a:extLst>
          </p:cNvPr>
          <p:cNvSpPr/>
          <p:nvPr/>
        </p:nvSpPr>
        <p:spPr>
          <a:xfrm>
            <a:off x="2654708" y="6258690"/>
            <a:ext cx="660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https://www.igvita.com/slides/2012/webperf-crash-course.pdf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07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134A-0A3D-424F-BFC5-4DFDC5CE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Bandwidth vs. Latency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8E82A0-DD6B-D94A-81E8-BD59A3D3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435"/>
            <a:ext cx="9144000" cy="3081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11CEEA-A19A-7E4D-A308-7F241558DA79}"/>
              </a:ext>
            </a:extLst>
          </p:cNvPr>
          <p:cNvSpPr/>
          <p:nvPr/>
        </p:nvSpPr>
        <p:spPr>
          <a:xfrm>
            <a:off x="2286000" y="5204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Average household in is running on a 5 </a:t>
            </a:r>
            <a:r>
              <a:rPr lang="en-US" dirty="0" err="1"/>
              <a:t>mbps</a:t>
            </a:r>
            <a:r>
              <a:rPr lang="en-US" dirty="0"/>
              <a:t>+ connection. Ergo, average consumer would not see an improvement in page loading time by upgrading their connection.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21F91-CF1F-BA47-9718-FE1873189FE9}"/>
              </a:ext>
            </a:extLst>
          </p:cNvPr>
          <p:cNvSpPr/>
          <p:nvPr/>
        </p:nvSpPr>
        <p:spPr>
          <a:xfrm>
            <a:off x="2536722" y="6509411"/>
            <a:ext cx="660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3"/>
              </a:rPr>
              <a:t>https://www.igvita.com/slides/2012/webperf-crash-course.pdf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82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305D-3AFC-8148-B3FF-40B503D8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 many, mobile is the one and only internet device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E05FAE-44E3-B34F-9C76-CA093341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936954"/>
            <a:ext cx="7150100" cy="472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8B8DC-21DB-3048-9AD9-14E3872D4378}"/>
              </a:ext>
            </a:extLst>
          </p:cNvPr>
          <p:cNvSpPr/>
          <p:nvPr/>
        </p:nvSpPr>
        <p:spPr>
          <a:xfrm>
            <a:off x="2521976" y="6494663"/>
            <a:ext cx="660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3"/>
              </a:rPr>
              <a:t>https://www.igvita.com/slides/2012/webperf-crash-course.pdf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36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D440-1FF1-1241-9332-79437920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Average RTT &amp; downlink / uplink speeds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A726A8-F7CB-6C4D-84C0-63452038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081"/>
            <a:ext cx="9144000" cy="4051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8DE13C-1133-0243-A136-E6B612EA8B42}"/>
              </a:ext>
            </a:extLst>
          </p:cNvPr>
          <p:cNvSpPr/>
          <p:nvPr/>
        </p:nvSpPr>
        <p:spPr>
          <a:xfrm>
            <a:off x="2654708" y="6258690"/>
            <a:ext cx="660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https://www.igvita.com/slides/2012/webperf-crash-course.pdf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53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F0F1-5103-AC4B-99F9-EEC8296F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Motivation for Web Research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B9D25-9A6E-3048-8139-4F4E3EBD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859"/>
            <a:ext cx="9144000" cy="44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36D6-33C2-BB4B-84A5-04945168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Page Load Process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9FDA0B9-E789-C544-A2F6-94B5D985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2" y="2076397"/>
            <a:ext cx="6518787" cy="36200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DC34CF-123F-9842-9054-CB028F416286}"/>
              </a:ext>
            </a:extLst>
          </p:cNvPr>
          <p:cNvSpPr/>
          <p:nvPr/>
        </p:nvSpPr>
        <p:spPr>
          <a:xfrm>
            <a:off x="4424516" y="6082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https://www.usenix.org/system/files/conference/nsdi18/nsdi18-netravali-prophecy.pdf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371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633</Words>
  <Application>Microsoft Macintosh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CSE570 Spring 2020 Wireless and Mobile Networks </vt:lpstr>
      <vt:lpstr>Mobile Web Usage</vt:lpstr>
      <vt:lpstr>Web Page Loads</vt:lpstr>
      <vt:lpstr>User Engagement</vt:lpstr>
      <vt:lpstr>Bandwidth vs. Latency</vt:lpstr>
      <vt:lpstr>For many, mobile is the one and only internet device</vt:lpstr>
      <vt:lpstr>Average RTT &amp; downlink / uplink speeds</vt:lpstr>
      <vt:lpstr>Motivation for Web Research</vt:lpstr>
      <vt:lpstr>Page Load Process</vt:lpstr>
      <vt:lpstr>Page Load Metrics Quality of Experience (QoE)</vt:lpstr>
      <vt:lpstr>Page Load Optimizations</vt:lpstr>
      <vt:lpstr>PARCEL (CoNEXT’14): Proxy Solution</vt:lpstr>
      <vt:lpstr>PARCEL (CoNEXT’14): Proxy Solution</vt:lpstr>
      <vt:lpstr>PARCEL (CoNEXT’14): Proxy Solution Benefits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Prophecy (NSDI’18): Server-side Solution </vt:lpstr>
      <vt:lpstr>Polaris (NSDI’16): Server-side Solution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CSE570 Spring 2020 Wireless and Mobile Networks </dc:title>
  <dc:creator>Microsoft Office User</dc:creator>
  <cp:lastModifiedBy>Microsoft Office User</cp:lastModifiedBy>
  <cp:revision>48</cp:revision>
  <dcterms:created xsi:type="dcterms:W3CDTF">2020-04-17T03:49:32Z</dcterms:created>
  <dcterms:modified xsi:type="dcterms:W3CDTF">2020-04-17T04:22:29Z</dcterms:modified>
</cp:coreProperties>
</file>